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3" r:id="rId3"/>
    <p:sldId id="257" r:id="rId4"/>
    <p:sldId id="258" r:id="rId5"/>
    <p:sldId id="259" r:id="rId6"/>
    <p:sldId id="260" r:id="rId7"/>
    <p:sldId id="261" r:id="rId8"/>
    <p:sldId id="263" r:id="rId9"/>
    <p:sldId id="264" r:id="rId10"/>
    <p:sldId id="265" r:id="rId11"/>
    <p:sldId id="266" r:id="rId12"/>
    <p:sldId id="267" r:id="rId13"/>
    <p:sldId id="268" r:id="rId14"/>
    <p:sldId id="26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011EA-39D5-4823-B7FC-A1D0EF08B08A}"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011EA-39D5-4823-B7FC-A1D0EF08B08A}"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3011EA-39D5-4823-B7FC-A1D0EF08B08A}"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9830-485D-41AC-9E21-646712D039E4}"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011EA-39D5-4823-B7FC-A1D0EF08B08A}"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9830-485D-41AC-9E21-646712D039E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011EA-39D5-4823-B7FC-A1D0EF08B08A}" type="datetimeFigureOut">
              <a:rPr lang="en-US" smtClean="0"/>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3011EA-39D5-4823-B7FC-A1D0EF08B08A}"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9830-485D-41AC-9E21-646712D039E4}"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3011EA-39D5-4823-B7FC-A1D0EF08B08A}" type="datetimeFigureOut">
              <a:rPr lang="en-US" smtClean="0"/>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011EA-39D5-4823-B7FC-A1D0EF08B08A}" type="datetimeFigureOut">
              <a:rPr lang="en-US" smtClean="0"/>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73011EA-39D5-4823-B7FC-A1D0EF08B08A}" type="datetimeFigureOut">
              <a:rPr lang="en-US" smtClean="0"/>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89830-485D-41AC-9E21-646712D039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3011EA-39D5-4823-B7FC-A1D0EF08B08A}"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9830-485D-41AC-9E21-646712D039E4}"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011EA-39D5-4823-B7FC-A1D0EF08B08A}" type="datetimeFigureOut">
              <a:rPr lang="en-US" smtClean="0"/>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89830-485D-41AC-9E21-646712D039E4}"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73011EA-39D5-4823-B7FC-A1D0EF08B08A}" type="datetimeFigureOut">
              <a:rPr lang="en-US" smtClean="0"/>
              <a:t>3/25/2013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3589830-485D-41AC-9E21-646712D039E4}"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780108"/>
          </a:xfrm>
        </p:spPr>
        <p:txBody>
          <a:bodyPr>
            <a:normAutofit/>
          </a:bodyPr>
          <a:lstStyle/>
          <a:p>
            <a:r>
              <a:rPr lang="en-US" sz="7200" dirty="0" smtClean="0"/>
              <a:t>Finding </a:t>
            </a:r>
            <a:r>
              <a:rPr lang="en-US" sz="7200" dirty="0" err="1" smtClean="0"/>
              <a:t>Nemo</a:t>
            </a:r>
            <a:r>
              <a:rPr lang="en-US" sz="7200" dirty="0" smtClean="0"/>
              <a:t> </a:t>
            </a:r>
            <a:endParaRPr lang="en-US" sz="7200" dirty="0"/>
          </a:p>
        </p:txBody>
      </p:sp>
      <p:sp>
        <p:nvSpPr>
          <p:cNvPr id="3" name="Subtitle 2"/>
          <p:cNvSpPr>
            <a:spLocks noGrp="1"/>
          </p:cNvSpPr>
          <p:nvPr>
            <p:ph type="subTitle" idx="1"/>
          </p:nvPr>
        </p:nvSpPr>
        <p:spPr>
          <a:xfrm>
            <a:off x="1403648" y="4509120"/>
            <a:ext cx="6400800" cy="1473200"/>
          </a:xfrm>
        </p:spPr>
        <p:txBody>
          <a:bodyPr/>
          <a:lstStyle/>
          <a:p>
            <a:pPr algn="ctr"/>
            <a:r>
              <a:rPr lang="en-US" dirty="0" smtClean="0"/>
              <a:t>Counting Stories Project</a:t>
            </a:r>
          </a:p>
          <a:p>
            <a:pPr algn="ctr"/>
            <a:r>
              <a:rPr lang="en-US" sz="1600" dirty="0" smtClean="0"/>
              <a:t>By: Sara Ives</a:t>
            </a:r>
            <a:endParaRPr lang="en-US"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43984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89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16016" y="1772816"/>
            <a:ext cx="3818467" cy="2421467"/>
          </a:xfrm>
        </p:spPr>
        <p:txBody>
          <a:bodyPr/>
          <a:lstStyle/>
          <a:p>
            <a:r>
              <a:rPr lang="en-CA" dirty="0" smtClean="0"/>
              <a:t>After meeting Dory they become partners in the hunt to find </a:t>
            </a:r>
            <a:r>
              <a:rPr lang="en-CA" dirty="0" err="1" smtClean="0"/>
              <a:t>Nemo</a:t>
            </a:r>
            <a:r>
              <a:rPr lang="en-CA" dirty="0" smtClean="0"/>
              <a:t>. After a little break they run into a great white shark named Bruce. The shark invites Dory and Marlin to his shark party. The two friends can’t decide if they should go or not so to decide they flip a sand dollar 10 times.</a:t>
            </a:r>
            <a:endParaRPr lang="en-C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3" r="1253"/>
          <a:stretch>
            <a:fillRect/>
          </a:stretch>
        </p:blipFill>
        <p:spPr/>
      </p:pic>
    </p:spTree>
    <p:extLst>
      <p:ext uri="{BB962C8B-B14F-4D97-AF65-F5344CB8AC3E}">
        <p14:creationId xmlns:p14="http://schemas.microsoft.com/office/powerpoint/2010/main" val="203246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3976254"/>
              </p:ext>
            </p:extLst>
          </p:nvPr>
        </p:nvGraphicFramePr>
        <p:xfrm>
          <a:off x="179512" y="404664"/>
          <a:ext cx="4464496" cy="4023360"/>
        </p:xfrm>
        <a:graphic>
          <a:graphicData uri="http://schemas.openxmlformats.org/drawingml/2006/table">
            <a:tbl>
              <a:tblPr firstRow="1" bandRow="1">
                <a:tableStyleId>{5C22544A-7EE6-4342-B048-85BDC9FD1C3A}</a:tableStyleId>
              </a:tblPr>
              <a:tblGrid>
                <a:gridCol w="2232248"/>
                <a:gridCol w="2232248"/>
              </a:tblGrid>
              <a:tr h="274940">
                <a:tc>
                  <a:txBody>
                    <a:bodyPr/>
                    <a:lstStyle/>
                    <a:p>
                      <a:r>
                        <a:rPr lang="en-CA" dirty="0" smtClean="0"/>
                        <a:t>Coin Flip</a:t>
                      </a:r>
                      <a:endParaRPr lang="en-CA" dirty="0"/>
                    </a:p>
                  </a:txBody>
                  <a:tcPr/>
                </a:tc>
                <a:tc>
                  <a:txBody>
                    <a:bodyPr/>
                    <a:lstStyle/>
                    <a:p>
                      <a:r>
                        <a:rPr lang="en-CA" dirty="0" smtClean="0"/>
                        <a:t>Result</a:t>
                      </a:r>
                      <a:endParaRPr lang="en-CA" dirty="0"/>
                    </a:p>
                  </a:txBody>
                  <a:tcPr/>
                </a:tc>
              </a:tr>
              <a:tr h="274940">
                <a:tc>
                  <a:txBody>
                    <a:bodyPr/>
                    <a:lstStyle/>
                    <a:p>
                      <a:r>
                        <a:rPr lang="en-CA" dirty="0" smtClean="0"/>
                        <a:t>1</a:t>
                      </a:r>
                      <a:endParaRPr lang="en-CA" dirty="0"/>
                    </a:p>
                  </a:txBody>
                  <a:tcPr/>
                </a:tc>
                <a:tc>
                  <a:txBody>
                    <a:bodyPr/>
                    <a:lstStyle/>
                    <a:p>
                      <a:r>
                        <a:rPr lang="en-CA" dirty="0" smtClean="0"/>
                        <a:t>heads</a:t>
                      </a:r>
                      <a:endParaRPr lang="en-CA" dirty="0"/>
                    </a:p>
                  </a:txBody>
                  <a:tcPr/>
                </a:tc>
              </a:tr>
              <a:tr h="274940">
                <a:tc>
                  <a:txBody>
                    <a:bodyPr/>
                    <a:lstStyle/>
                    <a:p>
                      <a:r>
                        <a:rPr lang="en-CA" dirty="0" smtClean="0"/>
                        <a:t>2</a:t>
                      </a:r>
                      <a:endParaRPr lang="en-CA" dirty="0"/>
                    </a:p>
                  </a:txBody>
                  <a:tcPr/>
                </a:tc>
                <a:tc>
                  <a:txBody>
                    <a:bodyPr/>
                    <a:lstStyle/>
                    <a:p>
                      <a:r>
                        <a:rPr lang="en-CA" dirty="0" smtClean="0"/>
                        <a:t>tails</a:t>
                      </a:r>
                      <a:endParaRPr lang="en-CA" dirty="0"/>
                    </a:p>
                  </a:txBody>
                  <a:tcPr/>
                </a:tc>
              </a:tr>
              <a:tr h="274940">
                <a:tc>
                  <a:txBody>
                    <a:bodyPr/>
                    <a:lstStyle/>
                    <a:p>
                      <a:r>
                        <a:rPr lang="en-CA" dirty="0" smtClean="0"/>
                        <a:t>3</a:t>
                      </a:r>
                      <a:endParaRPr lang="en-CA" dirty="0"/>
                    </a:p>
                  </a:txBody>
                  <a:tcPr/>
                </a:tc>
                <a:tc>
                  <a:txBody>
                    <a:bodyPr/>
                    <a:lstStyle/>
                    <a:p>
                      <a:r>
                        <a:rPr lang="en-CA" dirty="0" smtClean="0"/>
                        <a:t>tails</a:t>
                      </a:r>
                      <a:endParaRPr lang="en-CA" dirty="0"/>
                    </a:p>
                  </a:txBody>
                  <a:tcPr/>
                </a:tc>
              </a:tr>
              <a:tr h="274940">
                <a:tc>
                  <a:txBody>
                    <a:bodyPr/>
                    <a:lstStyle/>
                    <a:p>
                      <a:r>
                        <a:rPr lang="en-CA" dirty="0" smtClean="0"/>
                        <a:t>4</a:t>
                      </a:r>
                      <a:endParaRPr lang="en-CA" dirty="0"/>
                    </a:p>
                  </a:txBody>
                  <a:tcPr/>
                </a:tc>
                <a:tc>
                  <a:txBody>
                    <a:bodyPr/>
                    <a:lstStyle/>
                    <a:p>
                      <a:r>
                        <a:rPr lang="en-CA" dirty="0" smtClean="0"/>
                        <a:t>heads</a:t>
                      </a:r>
                      <a:endParaRPr lang="en-CA" dirty="0"/>
                    </a:p>
                  </a:txBody>
                  <a:tcPr/>
                </a:tc>
              </a:tr>
              <a:tr h="274940">
                <a:tc>
                  <a:txBody>
                    <a:bodyPr/>
                    <a:lstStyle/>
                    <a:p>
                      <a:r>
                        <a:rPr lang="en-CA" dirty="0" smtClean="0"/>
                        <a:t>5</a:t>
                      </a:r>
                      <a:endParaRPr lang="en-CA" dirty="0"/>
                    </a:p>
                  </a:txBody>
                  <a:tcPr/>
                </a:tc>
                <a:tc>
                  <a:txBody>
                    <a:bodyPr/>
                    <a:lstStyle/>
                    <a:p>
                      <a:r>
                        <a:rPr lang="en-CA" dirty="0" smtClean="0"/>
                        <a:t>heads</a:t>
                      </a:r>
                      <a:endParaRPr lang="en-CA" dirty="0"/>
                    </a:p>
                  </a:txBody>
                  <a:tcPr/>
                </a:tc>
              </a:tr>
              <a:tr h="274940">
                <a:tc>
                  <a:txBody>
                    <a:bodyPr/>
                    <a:lstStyle/>
                    <a:p>
                      <a:r>
                        <a:rPr lang="en-CA" dirty="0" smtClean="0"/>
                        <a:t>6</a:t>
                      </a:r>
                      <a:endParaRPr lang="en-CA" dirty="0"/>
                    </a:p>
                  </a:txBody>
                  <a:tcPr/>
                </a:tc>
                <a:tc>
                  <a:txBody>
                    <a:bodyPr/>
                    <a:lstStyle/>
                    <a:p>
                      <a:r>
                        <a:rPr lang="en-CA" dirty="0" smtClean="0"/>
                        <a:t>heads</a:t>
                      </a:r>
                      <a:endParaRPr lang="en-CA" dirty="0"/>
                    </a:p>
                  </a:txBody>
                  <a:tcPr/>
                </a:tc>
              </a:tr>
              <a:tr h="274940">
                <a:tc>
                  <a:txBody>
                    <a:bodyPr/>
                    <a:lstStyle/>
                    <a:p>
                      <a:r>
                        <a:rPr lang="en-CA" dirty="0" smtClean="0"/>
                        <a:t>7</a:t>
                      </a:r>
                      <a:endParaRPr lang="en-CA" dirty="0"/>
                    </a:p>
                  </a:txBody>
                  <a:tcPr/>
                </a:tc>
                <a:tc>
                  <a:txBody>
                    <a:bodyPr/>
                    <a:lstStyle/>
                    <a:p>
                      <a:r>
                        <a:rPr lang="en-CA" dirty="0" smtClean="0"/>
                        <a:t>tails</a:t>
                      </a:r>
                      <a:endParaRPr lang="en-CA" dirty="0"/>
                    </a:p>
                  </a:txBody>
                  <a:tcPr/>
                </a:tc>
              </a:tr>
              <a:tr h="274940">
                <a:tc>
                  <a:txBody>
                    <a:bodyPr/>
                    <a:lstStyle/>
                    <a:p>
                      <a:r>
                        <a:rPr lang="en-CA" dirty="0" smtClean="0"/>
                        <a:t>8</a:t>
                      </a:r>
                      <a:endParaRPr lang="en-CA" dirty="0"/>
                    </a:p>
                  </a:txBody>
                  <a:tcPr/>
                </a:tc>
                <a:tc>
                  <a:txBody>
                    <a:bodyPr/>
                    <a:lstStyle/>
                    <a:p>
                      <a:r>
                        <a:rPr lang="en-CA" dirty="0" smtClean="0"/>
                        <a:t>heads</a:t>
                      </a:r>
                      <a:endParaRPr lang="en-CA" dirty="0"/>
                    </a:p>
                  </a:txBody>
                  <a:tcPr/>
                </a:tc>
              </a:tr>
              <a:tr h="274940">
                <a:tc>
                  <a:txBody>
                    <a:bodyPr/>
                    <a:lstStyle/>
                    <a:p>
                      <a:r>
                        <a:rPr lang="en-CA" dirty="0" smtClean="0"/>
                        <a:t>9</a:t>
                      </a:r>
                      <a:endParaRPr lang="en-CA" dirty="0"/>
                    </a:p>
                  </a:txBody>
                  <a:tcPr/>
                </a:tc>
                <a:tc>
                  <a:txBody>
                    <a:bodyPr/>
                    <a:lstStyle/>
                    <a:p>
                      <a:r>
                        <a:rPr lang="en-CA" dirty="0" smtClean="0"/>
                        <a:t>tails</a:t>
                      </a:r>
                      <a:endParaRPr lang="en-CA" dirty="0"/>
                    </a:p>
                  </a:txBody>
                  <a:tcPr/>
                </a:tc>
              </a:tr>
              <a:tr h="274940">
                <a:tc>
                  <a:txBody>
                    <a:bodyPr/>
                    <a:lstStyle/>
                    <a:p>
                      <a:r>
                        <a:rPr lang="en-CA" dirty="0" smtClean="0"/>
                        <a:t>10</a:t>
                      </a:r>
                      <a:endParaRPr lang="en-CA" dirty="0"/>
                    </a:p>
                  </a:txBody>
                  <a:tcPr/>
                </a:tc>
                <a:tc>
                  <a:txBody>
                    <a:bodyPr/>
                    <a:lstStyle/>
                    <a:p>
                      <a:r>
                        <a:rPr lang="en-CA" dirty="0" smtClean="0"/>
                        <a:t>tails</a:t>
                      </a:r>
                      <a:endParaRPr lang="en-CA" dirty="0"/>
                    </a:p>
                  </a:txBody>
                  <a:tcPr/>
                </a:tc>
              </a:tr>
            </a:tbl>
          </a:graphicData>
        </a:graphic>
      </p:graphicFrame>
      <p:sp>
        <p:nvSpPr>
          <p:cNvPr id="3" name="TextBox 2"/>
          <p:cNvSpPr txBox="1"/>
          <p:nvPr/>
        </p:nvSpPr>
        <p:spPr>
          <a:xfrm>
            <a:off x="5076056" y="764704"/>
            <a:ext cx="3456384" cy="1754326"/>
          </a:xfrm>
          <a:prstGeom prst="rect">
            <a:avLst/>
          </a:prstGeom>
          <a:noFill/>
        </p:spPr>
        <p:txBody>
          <a:bodyPr wrap="square" rtlCol="0">
            <a:spAutoFit/>
          </a:bodyPr>
          <a:lstStyle/>
          <a:p>
            <a:r>
              <a:rPr lang="en-CA" dirty="0" smtClean="0"/>
              <a:t>Through the experiment, the fish hoped to come to a definitive yes or no to go to the party or not. They had decided ahead of time that if they got a head that was a yes and a tail meant no.</a:t>
            </a:r>
            <a:endParaRPr lang="en-CA" dirty="0"/>
          </a:p>
        </p:txBody>
      </p:sp>
      <p:sp>
        <p:nvSpPr>
          <p:cNvPr id="4" name="TextBox 3"/>
          <p:cNvSpPr txBox="1"/>
          <p:nvPr/>
        </p:nvSpPr>
        <p:spPr>
          <a:xfrm>
            <a:off x="5184068" y="2926685"/>
            <a:ext cx="3240360" cy="646331"/>
          </a:xfrm>
          <a:prstGeom prst="rect">
            <a:avLst/>
          </a:prstGeom>
          <a:noFill/>
        </p:spPr>
        <p:txBody>
          <a:bodyPr wrap="square" rtlCol="0">
            <a:spAutoFit/>
          </a:bodyPr>
          <a:lstStyle/>
          <a:p>
            <a:r>
              <a:rPr lang="en-CA" dirty="0" smtClean="0"/>
              <a:t>Head= they should go</a:t>
            </a:r>
          </a:p>
          <a:p>
            <a:r>
              <a:rPr lang="en-CA" dirty="0" smtClean="0"/>
              <a:t>Tail= they shouldn’t go</a:t>
            </a:r>
            <a:endParaRPr lang="en-CA" dirty="0"/>
          </a:p>
        </p:txBody>
      </p:sp>
      <p:sp>
        <p:nvSpPr>
          <p:cNvPr id="5" name="TextBox 4"/>
          <p:cNvSpPr txBox="1"/>
          <p:nvPr/>
        </p:nvSpPr>
        <p:spPr>
          <a:xfrm>
            <a:off x="2555776" y="4725144"/>
            <a:ext cx="3600400" cy="1477328"/>
          </a:xfrm>
          <a:prstGeom prst="rect">
            <a:avLst/>
          </a:prstGeom>
          <a:noFill/>
        </p:spPr>
        <p:txBody>
          <a:bodyPr wrap="square" rtlCol="0">
            <a:spAutoFit/>
          </a:bodyPr>
          <a:lstStyle/>
          <a:p>
            <a:r>
              <a:rPr lang="en-CA" dirty="0" smtClean="0"/>
              <a:t>As it can be seen here after the first trial of the experiment there was a tie in yes and no answers. Due to this, Marlin and Dory decided to do one more trial.</a:t>
            </a:r>
            <a:endParaRPr lang="en-CA" dirty="0"/>
          </a:p>
        </p:txBody>
      </p:sp>
      <p:sp>
        <p:nvSpPr>
          <p:cNvPr id="6" name="TextBox 5"/>
          <p:cNvSpPr txBox="1"/>
          <p:nvPr/>
        </p:nvSpPr>
        <p:spPr>
          <a:xfrm>
            <a:off x="6746870" y="5463808"/>
            <a:ext cx="2088232" cy="1200329"/>
          </a:xfrm>
          <a:prstGeom prst="rect">
            <a:avLst/>
          </a:prstGeom>
          <a:noFill/>
        </p:spPr>
        <p:txBody>
          <a:bodyPr wrap="square" rtlCol="0">
            <a:spAutoFit/>
          </a:bodyPr>
          <a:lstStyle/>
          <a:p>
            <a:r>
              <a:rPr lang="en-CA" dirty="0" smtClean="0"/>
              <a:t>Trials are the number of repetitions of an experiment.</a:t>
            </a:r>
            <a:endParaRPr lang="en-CA" dirty="0"/>
          </a:p>
        </p:txBody>
      </p:sp>
    </p:spTree>
    <p:extLst>
      <p:ext uri="{BB962C8B-B14F-4D97-AF65-F5344CB8AC3E}">
        <p14:creationId xmlns:p14="http://schemas.microsoft.com/office/powerpoint/2010/main" val="215996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395536" y="2348880"/>
            <a:ext cx="3818467" cy="2421467"/>
          </a:xfrm>
        </p:spPr>
        <p:txBody>
          <a:bodyPr>
            <a:normAutofit lnSpcReduction="10000"/>
          </a:bodyPr>
          <a:lstStyle/>
          <a:p>
            <a:r>
              <a:rPr lang="en-CA" dirty="0" smtClean="0"/>
              <a:t>Second Trial:</a:t>
            </a:r>
          </a:p>
          <a:p>
            <a:endParaRPr lang="en-CA" dirty="0"/>
          </a:p>
          <a:p>
            <a:r>
              <a:rPr lang="en-CA" dirty="0" smtClean="0"/>
              <a:t>Heads= 6</a:t>
            </a:r>
          </a:p>
          <a:p>
            <a:r>
              <a:rPr lang="en-CA" dirty="0" smtClean="0"/>
              <a:t>Tails= 4</a:t>
            </a:r>
          </a:p>
          <a:p>
            <a:endParaRPr lang="en-CA" dirty="0"/>
          </a:p>
          <a:p>
            <a:r>
              <a:rPr lang="en-CA" dirty="0" smtClean="0"/>
              <a:t>Therefore, since they got six heads which are yes’s, they proceed to go to the shark party.</a:t>
            </a:r>
            <a:endParaRPr lang="en-C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00" r="4300"/>
          <a:stretch>
            <a:fillRect/>
          </a:stretch>
        </p:blipFill>
        <p:spPr>
          <a:xfrm>
            <a:off x="179512" y="260648"/>
            <a:ext cx="2106234" cy="1728192"/>
          </a:xfrm>
        </p:spPr>
      </p:pic>
      <p:graphicFrame>
        <p:nvGraphicFramePr>
          <p:cNvPr id="6" name="Table 5"/>
          <p:cNvGraphicFramePr>
            <a:graphicFrameLocks noGrp="1"/>
          </p:cNvGraphicFramePr>
          <p:nvPr>
            <p:extLst>
              <p:ext uri="{D42A27DB-BD31-4B8C-83A1-F6EECF244321}">
                <p14:modId xmlns:p14="http://schemas.microsoft.com/office/powerpoint/2010/main" val="928581922"/>
              </p:ext>
            </p:extLst>
          </p:nvPr>
        </p:nvGraphicFramePr>
        <p:xfrm>
          <a:off x="4788024" y="620688"/>
          <a:ext cx="3791744" cy="4389120"/>
        </p:xfrm>
        <a:graphic>
          <a:graphicData uri="http://schemas.openxmlformats.org/drawingml/2006/table">
            <a:tbl>
              <a:tblPr firstRow="1" bandRow="1">
                <a:tableStyleId>{5C22544A-7EE6-4342-B048-85BDC9FD1C3A}</a:tableStyleId>
              </a:tblPr>
              <a:tblGrid>
                <a:gridCol w="1895872"/>
                <a:gridCol w="1895872"/>
              </a:tblGrid>
              <a:tr h="258029">
                <a:tc gridSpan="2">
                  <a:txBody>
                    <a:bodyPr/>
                    <a:lstStyle/>
                    <a:p>
                      <a:r>
                        <a:rPr lang="en-CA" dirty="0" smtClean="0"/>
                        <a:t>Trial #2</a:t>
                      </a:r>
                      <a:endParaRPr lang="en-CA" dirty="0"/>
                    </a:p>
                  </a:txBody>
                  <a:tcPr/>
                </a:tc>
                <a:tc hMerge="1">
                  <a:txBody>
                    <a:bodyPr/>
                    <a:lstStyle/>
                    <a:p>
                      <a:endParaRPr lang="en-CA" dirty="0"/>
                    </a:p>
                  </a:txBody>
                  <a:tcPr/>
                </a:tc>
              </a:tr>
              <a:tr h="258029">
                <a:tc>
                  <a:txBody>
                    <a:bodyPr/>
                    <a:lstStyle/>
                    <a:p>
                      <a:r>
                        <a:rPr lang="en-CA" dirty="0" smtClean="0"/>
                        <a:t>Coin Flip</a:t>
                      </a:r>
                      <a:endParaRPr lang="en-CA" dirty="0"/>
                    </a:p>
                  </a:txBody>
                  <a:tcPr/>
                </a:tc>
                <a:tc>
                  <a:txBody>
                    <a:bodyPr/>
                    <a:lstStyle/>
                    <a:p>
                      <a:r>
                        <a:rPr lang="en-CA" dirty="0" smtClean="0"/>
                        <a:t>Result</a:t>
                      </a:r>
                      <a:endParaRPr lang="en-CA" dirty="0"/>
                    </a:p>
                  </a:txBody>
                  <a:tcPr/>
                </a:tc>
              </a:tr>
              <a:tr h="258029">
                <a:tc>
                  <a:txBody>
                    <a:bodyPr/>
                    <a:lstStyle/>
                    <a:p>
                      <a:r>
                        <a:rPr lang="en-CA" dirty="0" smtClean="0"/>
                        <a:t>1</a:t>
                      </a:r>
                      <a:endParaRPr lang="en-CA" dirty="0"/>
                    </a:p>
                  </a:txBody>
                  <a:tcPr/>
                </a:tc>
                <a:tc>
                  <a:txBody>
                    <a:bodyPr/>
                    <a:lstStyle/>
                    <a:p>
                      <a:r>
                        <a:rPr lang="en-CA" dirty="0" smtClean="0"/>
                        <a:t>heads</a:t>
                      </a:r>
                      <a:endParaRPr lang="en-CA" dirty="0"/>
                    </a:p>
                  </a:txBody>
                  <a:tcPr/>
                </a:tc>
              </a:tr>
              <a:tr h="258029">
                <a:tc>
                  <a:txBody>
                    <a:bodyPr/>
                    <a:lstStyle/>
                    <a:p>
                      <a:r>
                        <a:rPr lang="en-CA" dirty="0" smtClean="0"/>
                        <a:t>2</a:t>
                      </a:r>
                      <a:endParaRPr lang="en-CA" dirty="0"/>
                    </a:p>
                  </a:txBody>
                  <a:tcPr/>
                </a:tc>
                <a:tc>
                  <a:txBody>
                    <a:bodyPr/>
                    <a:lstStyle/>
                    <a:p>
                      <a:r>
                        <a:rPr lang="en-CA" dirty="0" smtClean="0"/>
                        <a:t>tails</a:t>
                      </a:r>
                      <a:endParaRPr lang="en-CA" dirty="0"/>
                    </a:p>
                  </a:txBody>
                  <a:tcPr/>
                </a:tc>
              </a:tr>
              <a:tr h="258029">
                <a:tc>
                  <a:txBody>
                    <a:bodyPr/>
                    <a:lstStyle/>
                    <a:p>
                      <a:r>
                        <a:rPr lang="en-CA" dirty="0" smtClean="0"/>
                        <a:t>3</a:t>
                      </a:r>
                      <a:endParaRPr lang="en-CA" dirty="0"/>
                    </a:p>
                  </a:txBody>
                  <a:tcPr/>
                </a:tc>
                <a:tc>
                  <a:txBody>
                    <a:bodyPr/>
                    <a:lstStyle/>
                    <a:p>
                      <a:r>
                        <a:rPr lang="en-CA" dirty="0" smtClean="0"/>
                        <a:t>tails</a:t>
                      </a:r>
                      <a:endParaRPr lang="en-CA" dirty="0"/>
                    </a:p>
                  </a:txBody>
                  <a:tcPr/>
                </a:tc>
              </a:tr>
              <a:tr h="258029">
                <a:tc>
                  <a:txBody>
                    <a:bodyPr/>
                    <a:lstStyle/>
                    <a:p>
                      <a:r>
                        <a:rPr lang="en-CA" dirty="0" smtClean="0"/>
                        <a:t>4</a:t>
                      </a:r>
                      <a:endParaRPr lang="en-CA" dirty="0"/>
                    </a:p>
                  </a:txBody>
                  <a:tcPr/>
                </a:tc>
                <a:tc>
                  <a:txBody>
                    <a:bodyPr/>
                    <a:lstStyle/>
                    <a:p>
                      <a:r>
                        <a:rPr lang="en-CA" dirty="0" smtClean="0"/>
                        <a:t>tails</a:t>
                      </a:r>
                      <a:endParaRPr lang="en-CA" dirty="0"/>
                    </a:p>
                  </a:txBody>
                  <a:tcPr/>
                </a:tc>
              </a:tr>
              <a:tr h="258029">
                <a:tc>
                  <a:txBody>
                    <a:bodyPr/>
                    <a:lstStyle/>
                    <a:p>
                      <a:r>
                        <a:rPr lang="en-CA" dirty="0" smtClean="0"/>
                        <a:t>5</a:t>
                      </a:r>
                      <a:endParaRPr lang="en-CA" dirty="0"/>
                    </a:p>
                  </a:txBody>
                  <a:tcPr/>
                </a:tc>
                <a:tc>
                  <a:txBody>
                    <a:bodyPr/>
                    <a:lstStyle/>
                    <a:p>
                      <a:r>
                        <a:rPr lang="en-CA" dirty="0" smtClean="0"/>
                        <a:t>heads</a:t>
                      </a:r>
                      <a:endParaRPr lang="en-CA" dirty="0"/>
                    </a:p>
                  </a:txBody>
                  <a:tcPr/>
                </a:tc>
              </a:tr>
              <a:tr h="258029">
                <a:tc>
                  <a:txBody>
                    <a:bodyPr/>
                    <a:lstStyle/>
                    <a:p>
                      <a:r>
                        <a:rPr lang="en-CA" dirty="0" smtClean="0"/>
                        <a:t>6</a:t>
                      </a:r>
                      <a:endParaRPr lang="en-CA" dirty="0"/>
                    </a:p>
                  </a:txBody>
                  <a:tcPr/>
                </a:tc>
                <a:tc>
                  <a:txBody>
                    <a:bodyPr/>
                    <a:lstStyle/>
                    <a:p>
                      <a:r>
                        <a:rPr lang="en-CA" dirty="0" smtClean="0"/>
                        <a:t>heads</a:t>
                      </a:r>
                      <a:endParaRPr lang="en-CA" dirty="0"/>
                    </a:p>
                  </a:txBody>
                  <a:tcPr/>
                </a:tc>
              </a:tr>
              <a:tr h="258029">
                <a:tc>
                  <a:txBody>
                    <a:bodyPr/>
                    <a:lstStyle/>
                    <a:p>
                      <a:r>
                        <a:rPr lang="en-CA" dirty="0" smtClean="0"/>
                        <a:t>7</a:t>
                      </a:r>
                      <a:endParaRPr lang="en-CA" dirty="0"/>
                    </a:p>
                  </a:txBody>
                  <a:tcPr/>
                </a:tc>
                <a:tc>
                  <a:txBody>
                    <a:bodyPr/>
                    <a:lstStyle/>
                    <a:p>
                      <a:r>
                        <a:rPr lang="en-CA" dirty="0" smtClean="0"/>
                        <a:t>heads</a:t>
                      </a:r>
                      <a:endParaRPr lang="en-CA" dirty="0"/>
                    </a:p>
                  </a:txBody>
                  <a:tcPr/>
                </a:tc>
              </a:tr>
              <a:tr h="258029">
                <a:tc>
                  <a:txBody>
                    <a:bodyPr/>
                    <a:lstStyle/>
                    <a:p>
                      <a:r>
                        <a:rPr lang="en-CA" dirty="0" smtClean="0"/>
                        <a:t>8</a:t>
                      </a:r>
                      <a:endParaRPr lang="en-CA" dirty="0"/>
                    </a:p>
                  </a:txBody>
                  <a:tcPr/>
                </a:tc>
                <a:tc>
                  <a:txBody>
                    <a:bodyPr/>
                    <a:lstStyle/>
                    <a:p>
                      <a:r>
                        <a:rPr lang="en-CA" dirty="0" smtClean="0"/>
                        <a:t>tails</a:t>
                      </a:r>
                      <a:endParaRPr lang="en-CA" dirty="0"/>
                    </a:p>
                  </a:txBody>
                  <a:tcPr/>
                </a:tc>
              </a:tr>
              <a:tr h="258029">
                <a:tc>
                  <a:txBody>
                    <a:bodyPr/>
                    <a:lstStyle/>
                    <a:p>
                      <a:r>
                        <a:rPr lang="en-CA" dirty="0" smtClean="0"/>
                        <a:t>9</a:t>
                      </a:r>
                      <a:endParaRPr lang="en-CA" dirty="0"/>
                    </a:p>
                  </a:txBody>
                  <a:tcPr/>
                </a:tc>
                <a:tc>
                  <a:txBody>
                    <a:bodyPr/>
                    <a:lstStyle/>
                    <a:p>
                      <a:r>
                        <a:rPr lang="en-CA" dirty="0" smtClean="0"/>
                        <a:t>heads</a:t>
                      </a:r>
                      <a:endParaRPr lang="en-CA" dirty="0"/>
                    </a:p>
                  </a:txBody>
                  <a:tcPr/>
                </a:tc>
              </a:tr>
              <a:tr h="258029">
                <a:tc>
                  <a:txBody>
                    <a:bodyPr/>
                    <a:lstStyle/>
                    <a:p>
                      <a:r>
                        <a:rPr lang="en-CA" dirty="0" smtClean="0"/>
                        <a:t>10</a:t>
                      </a:r>
                      <a:endParaRPr lang="en-CA" dirty="0"/>
                    </a:p>
                  </a:txBody>
                  <a:tcPr/>
                </a:tc>
                <a:tc>
                  <a:txBody>
                    <a:bodyPr/>
                    <a:lstStyle/>
                    <a:p>
                      <a:r>
                        <a:rPr lang="en-CA" dirty="0" smtClean="0"/>
                        <a:t>heads</a:t>
                      </a:r>
                      <a:endParaRPr lang="en-CA" dirty="0"/>
                    </a:p>
                  </a:txBody>
                  <a:tcPr/>
                </a:tc>
              </a:tr>
            </a:tbl>
          </a:graphicData>
        </a:graphic>
      </p:graphicFrame>
      <p:sp>
        <p:nvSpPr>
          <p:cNvPr id="7" name="TextBox 6"/>
          <p:cNvSpPr txBox="1"/>
          <p:nvPr/>
        </p:nvSpPr>
        <p:spPr>
          <a:xfrm>
            <a:off x="395536" y="2924944"/>
            <a:ext cx="3816424" cy="1944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2050" name="Picture 2" descr="C:\Users\Sara\AppData\Local\Microsoft\Windows\Temporary Internet Files\Content.IE5\EQID51PL\MC9004326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5536" y="4869160"/>
            <a:ext cx="1610909" cy="1610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03748" y="5301208"/>
            <a:ext cx="2340260" cy="923330"/>
          </a:xfrm>
          <a:prstGeom prst="rect">
            <a:avLst/>
          </a:prstGeom>
          <a:noFill/>
        </p:spPr>
        <p:txBody>
          <a:bodyPr wrap="square" rtlCol="0">
            <a:spAutoFit/>
          </a:bodyPr>
          <a:lstStyle/>
          <a:p>
            <a:r>
              <a:rPr lang="en-CA" dirty="0" smtClean="0"/>
              <a:t>Move blue box to see results and conclusion from second trial </a:t>
            </a:r>
            <a:endParaRPr lang="en-CA" dirty="0"/>
          </a:p>
        </p:txBody>
      </p:sp>
    </p:spTree>
    <p:extLst>
      <p:ext uri="{BB962C8B-B14F-4D97-AF65-F5344CB8AC3E}">
        <p14:creationId xmlns:p14="http://schemas.microsoft.com/office/powerpoint/2010/main" val="18014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80728"/>
            <a:ext cx="3600400" cy="2585323"/>
          </a:xfrm>
          <a:prstGeom prst="rect">
            <a:avLst/>
          </a:prstGeom>
          <a:noFill/>
        </p:spPr>
        <p:txBody>
          <a:bodyPr wrap="square" rtlCol="0">
            <a:spAutoFit/>
          </a:bodyPr>
          <a:lstStyle/>
          <a:p>
            <a:r>
              <a:rPr lang="en-CA" dirty="0" smtClean="0"/>
              <a:t>Out of Marlin and Dory, Marlin was the fish least excited about going to the shark party. After using the experiment to determine that the two should go to the shark party, Marlin was curious as to what was the experimental probability that they wouldn’t have gone to the party. </a:t>
            </a:r>
            <a:endParaRPr lang="en-CA" dirty="0"/>
          </a:p>
        </p:txBody>
      </p:sp>
      <p:sp>
        <p:nvSpPr>
          <p:cNvPr id="3" name="TextBox 2"/>
          <p:cNvSpPr txBox="1"/>
          <p:nvPr/>
        </p:nvSpPr>
        <p:spPr>
          <a:xfrm>
            <a:off x="3707904" y="3381385"/>
            <a:ext cx="3096344" cy="369332"/>
          </a:xfrm>
          <a:prstGeom prst="rect">
            <a:avLst/>
          </a:prstGeom>
          <a:noFill/>
        </p:spPr>
        <p:txBody>
          <a:bodyPr wrap="square" rtlCol="0">
            <a:spAutoFit/>
          </a:bodyPr>
          <a:lstStyle/>
          <a:p>
            <a:r>
              <a:rPr lang="en-CA" dirty="0" smtClean="0"/>
              <a:t>ANSWER:</a:t>
            </a:r>
            <a:endParaRPr lang="en-CA" dirty="0"/>
          </a:p>
        </p:txBody>
      </p:sp>
      <p:sp>
        <p:nvSpPr>
          <p:cNvPr id="4" name="TextBox 3"/>
          <p:cNvSpPr txBox="1"/>
          <p:nvPr/>
        </p:nvSpPr>
        <p:spPr>
          <a:xfrm>
            <a:off x="1619672" y="3754553"/>
            <a:ext cx="6552728" cy="2585323"/>
          </a:xfrm>
          <a:prstGeom prst="rect">
            <a:avLst/>
          </a:prstGeom>
          <a:noFill/>
        </p:spPr>
        <p:txBody>
          <a:bodyPr wrap="square" rtlCol="0">
            <a:spAutoFit/>
          </a:bodyPr>
          <a:lstStyle/>
          <a:p>
            <a:r>
              <a:rPr lang="en-CA" dirty="0" smtClean="0"/>
              <a:t>Using the previous information given the experimental probability can be determined easily. </a:t>
            </a:r>
          </a:p>
          <a:p>
            <a:r>
              <a:rPr lang="en-CA" dirty="0" smtClean="0"/>
              <a:t>Not going= tails</a:t>
            </a:r>
          </a:p>
          <a:p>
            <a:endParaRPr lang="en-CA" dirty="0"/>
          </a:p>
          <a:p>
            <a:r>
              <a:rPr lang="en-CA" dirty="0" smtClean="0"/>
              <a:t>Total # of flips=20</a:t>
            </a:r>
          </a:p>
          <a:p>
            <a:endParaRPr lang="en-CA" dirty="0"/>
          </a:p>
          <a:p>
            <a:r>
              <a:rPr lang="en-CA" dirty="0" smtClean="0"/>
              <a:t>Probability of not going to party= tails/ total flips</a:t>
            </a:r>
          </a:p>
          <a:p>
            <a:r>
              <a:rPr lang="en-CA" dirty="0" smtClean="0"/>
              <a:t>= 9/20</a:t>
            </a:r>
          </a:p>
          <a:p>
            <a:r>
              <a:rPr lang="en-CA" dirty="0" smtClean="0"/>
              <a:t>Therefore, the experimental probability of not going is 9/20.</a:t>
            </a:r>
            <a:endParaRPr lang="en-CA" dirty="0"/>
          </a:p>
        </p:txBody>
      </p:sp>
      <p:sp>
        <p:nvSpPr>
          <p:cNvPr id="5" name="TextBox 4"/>
          <p:cNvSpPr txBox="1"/>
          <p:nvPr/>
        </p:nvSpPr>
        <p:spPr>
          <a:xfrm>
            <a:off x="1475656" y="3754553"/>
            <a:ext cx="6696744"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3074" name="Picture 2" descr="C:\Users\Sara\AppData\Local\Microsoft\Windows\Temporary Internet Files\Content.IE5\EQID51PL\MC90043267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99613"/>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36096" y="1700808"/>
            <a:ext cx="1908212" cy="646331"/>
          </a:xfrm>
          <a:prstGeom prst="rect">
            <a:avLst/>
          </a:prstGeom>
          <a:noFill/>
        </p:spPr>
        <p:txBody>
          <a:bodyPr wrap="square" rtlCol="0">
            <a:spAutoFit/>
          </a:bodyPr>
          <a:lstStyle/>
          <a:p>
            <a:r>
              <a:rPr lang="en-CA" dirty="0" smtClean="0"/>
              <a:t>Move blue box for answer</a:t>
            </a:r>
            <a:endParaRPr lang="en-CA" dirty="0"/>
          </a:p>
        </p:txBody>
      </p:sp>
    </p:spTree>
    <p:extLst>
      <p:ext uri="{BB962C8B-B14F-4D97-AF65-F5344CB8AC3E}">
        <p14:creationId xmlns:p14="http://schemas.microsoft.com/office/powerpoint/2010/main" val="15780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768" y="4428213"/>
            <a:ext cx="3812645" cy="2429934"/>
          </a:xfrm>
        </p:spPr>
        <p:txBody>
          <a:bodyPr/>
          <a:lstStyle/>
          <a:p>
            <a:r>
              <a:rPr lang="en-CA" dirty="0" smtClean="0"/>
              <a:t> </a:t>
            </a:r>
            <a:endParaRPr lang="en-CA" dirty="0"/>
          </a:p>
        </p:txBody>
      </p:sp>
      <p:sp>
        <p:nvSpPr>
          <p:cNvPr id="3" name="Text Placeholder 2"/>
          <p:cNvSpPr>
            <a:spLocks noGrp="1"/>
          </p:cNvSpPr>
          <p:nvPr>
            <p:ph type="body" sz="half" idx="2"/>
          </p:nvPr>
        </p:nvSpPr>
        <p:spPr>
          <a:xfrm>
            <a:off x="4860032" y="1844824"/>
            <a:ext cx="3818467" cy="2421467"/>
          </a:xfrm>
        </p:spPr>
        <p:txBody>
          <a:bodyPr/>
          <a:lstStyle/>
          <a:p>
            <a:r>
              <a:rPr lang="en-CA" dirty="0" smtClean="0"/>
              <a:t>After escaping from the shark party Marlin and Dory find goggles that were worn by one of the humans when </a:t>
            </a:r>
            <a:r>
              <a:rPr lang="en-CA" dirty="0" err="1" smtClean="0"/>
              <a:t>Nemo</a:t>
            </a:r>
            <a:r>
              <a:rPr lang="en-CA" dirty="0" smtClean="0"/>
              <a:t> was taken. There was an address written on the band. Dory slowly reads the </a:t>
            </a:r>
            <a:r>
              <a:rPr lang="en-CA" dirty="0" err="1" smtClean="0"/>
              <a:t>adress</a:t>
            </a:r>
            <a:r>
              <a:rPr lang="en-CA" dirty="0" smtClean="0"/>
              <a:t> and they are on their way.</a:t>
            </a:r>
            <a:endParaRPr lang="en-CA"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4503" r="4503"/>
          <a:stretch>
            <a:fillRect/>
          </a:stretch>
        </p:blipFill>
        <p:spPr>
          <a:xfrm>
            <a:off x="323528" y="332656"/>
            <a:ext cx="3566160" cy="292608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3789040"/>
            <a:ext cx="3600400" cy="2132976"/>
          </a:xfrm>
          <a:prstGeom prst="rect">
            <a:avLst/>
          </a:prstGeom>
        </p:spPr>
      </p:pic>
    </p:spTree>
    <p:extLst>
      <p:ext uri="{BB962C8B-B14F-4D97-AF65-F5344CB8AC3E}">
        <p14:creationId xmlns:p14="http://schemas.microsoft.com/office/powerpoint/2010/main" val="2768788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88024" y="1556792"/>
            <a:ext cx="3818467" cy="2421467"/>
          </a:xfrm>
        </p:spPr>
        <p:txBody>
          <a:bodyPr/>
          <a:lstStyle/>
          <a:p>
            <a:r>
              <a:rPr lang="en-CA" dirty="0" smtClean="0"/>
              <a:t>After swimming for a bit they realize that they don’t know where they are going so they ask a group of fish for directions.</a:t>
            </a:r>
          </a:p>
          <a:p>
            <a:r>
              <a:rPr lang="en-CA" dirty="0" smtClean="0"/>
              <a:t>To get the proper direction from the fish they tell Marlin and Dory that they have to swim through a maze that they build using themselves.</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962" r="12962"/>
          <a:stretch>
            <a:fillRect/>
          </a:stretch>
        </p:blipFill>
        <p:spPr/>
      </p:pic>
    </p:spTree>
    <p:extLst>
      <p:ext uri="{BB962C8B-B14F-4D97-AF65-F5344CB8AC3E}">
        <p14:creationId xmlns:p14="http://schemas.microsoft.com/office/powerpoint/2010/main" val="845807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3586277" cy="498045"/>
          </a:xfrm>
        </p:spPr>
        <p:txBody>
          <a:bodyPr>
            <a:normAutofit fontScale="90000"/>
          </a:bodyPr>
          <a:lstStyle/>
          <a:p>
            <a:r>
              <a:rPr lang="en-CA" dirty="0" smtClean="0"/>
              <a:t>Question and ANSWER:</a:t>
            </a:r>
            <a:endParaRPr lang="en-CA" dirty="0"/>
          </a:p>
        </p:txBody>
      </p:sp>
      <p:sp>
        <p:nvSpPr>
          <p:cNvPr id="3" name="Text Placeholder 2"/>
          <p:cNvSpPr>
            <a:spLocks noGrp="1"/>
          </p:cNvSpPr>
          <p:nvPr>
            <p:ph type="body" sz="half" idx="2"/>
          </p:nvPr>
        </p:nvSpPr>
        <p:spPr>
          <a:xfrm>
            <a:off x="683568" y="980728"/>
            <a:ext cx="3818467" cy="2421467"/>
          </a:xfrm>
        </p:spPr>
        <p:txBody>
          <a:bodyPr/>
          <a:lstStyle/>
          <a:p>
            <a:r>
              <a:rPr lang="en-CA" dirty="0" smtClean="0"/>
              <a:t>If the maze that the group of fish set up is in the form of Pascal’s Triangle, what is the total number of ways (paths) that Marlin and Dory can get through the fish?</a:t>
            </a: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924944"/>
            <a:ext cx="3012382" cy="3024336"/>
          </a:xfrm>
          <a:prstGeom prst="rect">
            <a:avLst/>
          </a:prstGeom>
        </p:spPr>
      </p:pic>
      <p:sp>
        <p:nvSpPr>
          <p:cNvPr id="8" name="TextBox 7"/>
          <p:cNvSpPr txBox="1"/>
          <p:nvPr/>
        </p:nvSpPr>
        <p:spPr>
          <a:xfrm>
            <a:off x="5220072" y="2492896"/>
            <a:ext cx="3384376" cy="2862322"/>
          </a:xfrm>
          <a:prstGeom prst="rect">
            <a:avLst/>
          </a:prstGeom>
          <a:noFill/>
        </p:spPr>
        <p:txBody>
          <a:bodyPr wrap="square" rtlCol="0">
            <a:spAutoFit/>
          </a:bodyPr>
          <a:lstStyle/>
          <a:p>
            <a:r>
              <a:rPr lang="en-CA" dirty="0" smtClean="0"/>
              <a:t>To find the total number of paths, all that has to be done is add the numbers of the bottom row together.</a:t>
            </a:r>
          </a:p>
          <a:p>
            <a:endParaRPr lang="en-CA" dirty="0"/>
          </a:p>
          <a:p>
            <a:r>
              <a:rPr lang="en-CA" dirty="0" smtClean="0"/>
              <a:t>1+6+15+20+15+6+1=64</a:t>
            </a:r>
          </a:p>
          <a:p>
            <a:endParaRPr lang="en-CA" dirty="0"/>
          </a:p>
          <a:p>
            <a:r>
              <a:rPr lang="en-CA" dirty="0" smtClean="0"/>
              <a:t>Therefore, there are 64 ways that Marlin and Dory can get through the group of fish.</a:t>
            </a:r>
            <a:endParaRPr lang="en-CA" dirty="0"/>
          </a:p>
        </p:txBody>
      </p:sp>
      <p:sp>
        <p:nvSpPr>
          <p:cNvPr id="9" name="TextBox 8"/>
          <p:cNvSpPr txBox="1"/>
          <p:nvPr/>
        </p:nvSpPr>
        <p:spPr>
          <a:xfrm>
            <a:off x="5076056" y="3762043"/>
            <a:ext cx="3168352" cy="15931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1026" name="Picture 2" descr="C:\Users\Sara\AppData\Local\Microsoft\Windows\Temporary Internet Files\Content.IE5\W4N51D0M\MC9004326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076056" y="5203515"/>
            <a:ext cx="1491530" cy="14915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12260" y="5517232"/>
            <a:ext cx="1908212" cy="646331"/>
          </a:xfrm>
          <a:prstGeom prst="rect">
            <a:avLst/>
          </a:prstGeom>
          <a:noFill/>
        </p:spPr>
        <p:txBody>
          <a:bodyPr wrap="square" rtlCol="0">
            <a:spAutoFit/>
          </a:bodyPr>
          <a:lstStyle/>
          <a:p>
            <a:r>
              <a:rPr lang="en-CA" dirty="0" smtClean="0"/>
              <a:t>Move blue box to see answer</a:t>
            </a:r>
            <a:endParaRPr lang="en-CA" dirty="0"/>
          </a:p>
        </p:txBody>
      </p:sp>
    </p:spTree>
    <p:extLst>
      <p:ext uri="{BB962C8B-B14F-4D97-AF65-F5344CB8AC3E}">
        <p14:creationId xmlns:p14="http://schemas.microsoft.com/office/powerpoint/2010/main" val="26508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16016" y="1628800"/>
            <a:ext cx="3818467" cy="2421467"/>
          </a:xfrm>
        </p:spPr>
        <p:txBody>
          <a:bodyPr/>
          <a:lstStyle/>
          <a:p>
            <a:r>
              <a:rPr lang="en-CA" dirty="0" smtClean="0"/>
              <a:t>Once through the group of fish, they tell Marlin and Dory to head through a gully and towards the EAC (East Australian Current). Instead of following what the fish said, Marlin and Dory go over the gully instead of through it and find themselves in a field of jellyfish.</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413" r="9413"/>
          <a:stretch>
            <a:fillRect/>
          </a:stretch>
        </p:blipFill>
        <p:spPr>
          <a:xfrm>
            <a:off x="611560" y="1484784"/>
            <a:ext cx="4087132" cy="3353544"/>
          </a:xfrm>
        </p:spPr>
      </p:pic>
    </p:spTree>
    <p:extLst>
      <p:ext uri="{BB962C8B-B14F-4D97-AF65-F5344CB8AC3E}">
        <p14:creationId xmlns:p14="http://schemas.microsoft.com/office/powerpoint/2010/main" val="4074366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65313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644008" y="476672"/>
            <a:ext cx="3818467" cy="4752528"/>
          </a:xfrm>
        </p:spPr>
        <p:txBody>
          <a:bodyPr>
            <a:normAutofit/>
          </a:bodyPr>
          <a:lstStyle/>
          <a:p>
            <a:r>
              <a:rPr lang="en-CA" dirty="0" smtClean="0"/>
              <a:t>Outcomes are described as what could happen in the end. If Marlin and Dory are travelling through this field of jellyfish, what is the total number of outcomes if the following situations could occur?</a:t>
            </a:r>
          </a:p>
          <a:p>
            <a:endParaRPr lang="en-CA" dirty="0"/>
          </a:p>
          <a:p>
            <a:r>
              <a:rPr lang="en-CA" dirty="0" smtClean="0"/>
              <a:t>-Marlin and Dory make it through without injury</a:t>
            </a:r>
          </a:p>
          <a:p>
            <a:r>
              <a:rPr lang="en-CA" dirty="0" smtClean="0"/>
              <a:t>-Marlin is okay but Dory gets hurt</a:t>
            </a:r>
          </a:p>
          <a:p>
            <a:r>
              <a:rPr lang="en-CA" dirty="0" smtClean="0"/>
              <a:t>-Dory is okay but Marlin gets hurt</a:t>
            </a:r>
          </a:p>
          <a:p>
            <a:r>
              <a:rPr lang="en-CA" dirty="0" smtClean="0"/>
              <a:t>-Both Dory and Marlin get hurt</a:t>
            </a:r>
          </a:p>
          <a:p>
            <a:r>
              <a:rPr lang="en-CA" dirty="0" smtClean="0"/>
              <a:t>-Both Dory and Marlin get lost in the field of jellyfish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8206"/>
            <a:ext cx="4143942" cy="2154850"/>
          </a:xfrm>
          <a:prstGeom prst="rect">
            <a:avLst/>
          </a:prstGeom>
        </p:spPr>
      </p:pic>
    </p:spTree>
    <p:extLst>
      <p:ext uri="{BB962C8B-B14F-4D97-AF65-F5344CB8AC3E}">
        <p14:creationId xmlns:p14="http://schemas.microsoft.com/office/powerpoint/2010/main" val="1472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873" y="733346"/>
            <a:ext cx="2664296" cy="369332"/>
          </a:xfrm>
          <a:prstGeom prst="rect">
            <a:avLst/>
          </a:prstGeom>
          <a:noFill/>
        </p:spPr>
        <p:txBody>
          <a:bodyPr wrap="square" rtlCol="0">
            <a:spAutoFit/>
          </a:bodyPr>
          <a:lstStyle/>
          <a:p>
            <a:r>
              <a:rPr lang="en-CA" dirty="0" smtClean="0"/>
              <a:t>ANSWER:</a:t>
            </a:r>
            <a:endParaRPr lang="en-CA" dirty="0"/>
          </a:p>
        </p:txBody>
      </p:sp>
      <p:sp>
        <p:nvSpPr>
          <p:cNvPr id="3" name="TextBox 2"/>
          <p:cNvSpPr txBox="1"/>
          <p:nvPr/>
        </p:nvSpPr>
        <p:spPr>
          <a:xfrm>
            <a:off x="640873" y="1628800"/>
            <a:ext cx="4435183" cy="3970318"/>
          </a:xfrm>
          <a:prstGeom prst="rect">
            <a:avLst/>
          </a:prstGeom>
          <a:noFill/>
        </p:spPr>
        <p:txBody>
          <a:bodyPr wrap="square" rtlCol="0">
            <a:spAutoFit/>
          </a:bodyPr>
          <a:lstStyle/>
          <a:p>
            <a:r>
              <a:rPr lang="en-CA" dirty="0" smtClean="0"/>
              <a:t>What is being asked? </a:t>
            </a:r>
          </a:p>
          <a:p>
            <a:r>
              <a:rPr lang="en-CA" dirty="0" smtClean="0"/>
              <a:t>The total number of possible outcomes</a:t>
            </a:r>
          </a:p>
          <a:p>
            <a:r>
              <a:rPr lang="en-CA" dirty="0" smtClean="0"/>
              <a:t>What are we given?</a:t>
            </a:r>
          </a:p>
          <a:p>
            <a:r>
              <a:rPr lang="en-CA" dirty="0" smtClean="0"/>
              <a:t>The possible occurrences</a:t>
            </a:r>
          </a:p>
          <a:p>
            <a:endParaRPr lang="en-CA" dirty="0"/>
          </a:p>
          <a:p>
            <a:endParaRPr lang="en-CA" dirty="0" smtClean="0"/>
          </a:p>
          <a:p>
            <a:r>
              <a:rPr lang="en-CA" dirty="0"/>
              <a:t>-Marlin and Dory make it through without injury</a:t>
            </a:r>
          </a:p>
          <a:p>
            <a:r>
              <a:rPr lang="en-CA" dirty="0"/>
              <a:t>-Marlin is okay but Dory gets hurt</a:t>
            </a:r>
          </a:p>
          <a:p>
            <a:r>
              <a:rPr lang="en-CA" dirty="0"/>
              <a:t>-Dory is okay but Marlin gets hurt</a:t>
            </a:r>
          </a:p>
          <a:p>
            <a:r>
              <a:rPr lang="en-CA" dirty="0"/>
              <a:t>-Both Dory and Marlin get hurt</a:t>
            </a:r>
          </a:p>
          <a:p>
            <a:r>
              <a:rPr lang="en-CA" dirty="0"/>
              <a:t>-Both Dory and Marlin get lost in the field of jellyfish</a:t>
            </a:r>
          </a:p>
          <a:p>
            <a:endParaRPr lang="en-CA" dirty="0"/>
          </a:p>
        </p:txBody>
      </p:sp>
      <p:sp>
        <p:nvSpPr>
          <p:cNvPr id="4" name="TextBox 3"/>
          <p:cNvSpPr txBox="1"/>
          <p:nvPr/>
        </p:nvSpPr>
        <p:spPr>
          <a:xfrm>
            <a:off x="5292080" y="2564904"/>
            <a:ext cx="3456384" cy="2308324"/>
          </a:xfrm>
          <a:prstGeom prst="rect">
            <a:avLst/>
          </a:prstGeom>
          <a:noFill/>
        </p:spPr>
        <p:txBody>
          <a:bodyPr wrap="square" rtlCol="0">
            <a:spAutoFit/>
          </a:bodyPr>
          <a:lstStyle/>
          <a:p>
            <a:r>
              <a:rPr lang="en-CA" dirty="0" smtClean="0"/>
              <a:t>To find number of total possible outcomes = 5</a:t>
            </a:r>
          </a:p>
          <a:p>
            <a:endParaRPr lang="en-CA" dirty="0"/>
          </a:p>
          <a:p>
            <a:r>
              <a:rPr lang="en-CA" dirty="0" smtClean="0"/>
              <a:t>All that had to be done was add all the outcomes together.</a:t>
            </a:r>
          </a:p>
          <a:p>
            <a:endParaRPr lang="en-CA" dirty="0"/>
          </a:p>
          <a:p>
            <a:r>
              <a:rPr lang="en-CA" dirty="0" smtClean="0"/>
              <a:t>Therefore, there are 5 possible outcomes.</a:t>
            </a:r>
            <a:endParaRPr lang="en-CA" dirty="0"/>
          </a:p>
        </p:txBody>
      </p:sp>
      <p:sp>
        <p:nvSpPr>
          <p:cNvPr id="5" name="TextBox 4"/>
          <p:cNvSpPr txBox="1"/>
          <p:nvPr/>
        </p:nvSpPr>
        <p:spPr>
          <a:xfrm>
            <a:off x="5258188" y="2564904"/>
            <a:ext cx="334626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1026" name="Picture 2" descr="C:\Users\Sara\AppData\Local\Microsoft\Windows\Temporary Internet Files\Content.IE5\EQID51PL\MC90043267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272088" y="4873228"/>
            <a:ext cx="1470570" cy="1470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1952" y="5146847"/>
            <a:ext cx="1652495" cy="646331"/>
          </a:xfrm>
          <a:prstGeom prst="rect">
            <a:avLst/>
          </a:prstGeom>
          <a:noFill/>
        </p:spPr>
        <p:txBody>
          <a:bodyPr wrap="square" rtlCol="0">
            <a:spAutoFit/>
          </a:bodyPr>
          <a:lstStyle/>
          <a:p>
            <a:r>
              <a:rPr lang="en-CA" dirty="0" smtClean="0"/>
              <a:t>Move blue box for answer</a:t>
            </a:r>
            <a:endParaRPr lang="en-CA" dirty="0"/>
          </a:p>
        </p:txBody>
      </p:sp>
    </p:spTree>
    <p:extLst>
      <p:ext uri="{BB962C8B-B14F-4D97-AF65-F5344CB8AC3E}">
        <p14:creationId xmlns:p14="http://schemas.microsoft.com/office/powerpoint/2010/main" val="16224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492896"/>
            <a:ext cx="6984776" cy="2554545"/>
          </a:xfrm>
          <a:prstGeom prst="rect">
            <a:avLst/>
          </a:prstGeom>
          <a:noFill/>
        </p:spPr>
        <p:txBody>
          <a:bodyPr wrap="square" rtlCol="0">
            <a:spAutoFit/>
          </a:bodyPr>
          <a:lstStyle/>
          <a:p>
            <a:pPr algn="ctr"/>
            <a:r>
              <a:rPr lang="en-US" sz="2000" dirty="0" smtClean="0"/>
              <a:t>	Through this presentation you will be able to relive the story of </a:t>
            </a:r>
            <a:r>
              <a:rPr lang="en-US" sz="2000" dirty="0" err="1" smtClean="0"/>
              <a:t>Nemo</a:t>
            </a:r>
            <a:r>
              <a:rPr lang="en-US" sz="2000" dirty="0" smtClean="0"/>
              <a:t> and his adventures while learning some of the basic math found in the grade 12 data management course. Learning the content in this format will help you to see where the math (that everyone thinks they will never use again) can actually be applied. Math questions are incorporated right into the story and the answers are found under the blue boxes. Go at your own speed and </a:t>
            </a:r>
            <a:r>
              <a:rPr lang="en-US" sz="2000" b="1" dirty="0" smtClean="0"/>
              <a:t>HAVE FUN!</a:t>
            </a:r>
            <a:endParaRPr lang="en-US" sz="2000" b="1" dirty="0"/>
          </a:p>
        </p:txBody>
      </p:sp>
      <p:sp>
        <p:nvSpPr>
          <p:cNvPr id="3" name="TextBox 2"/>
          <p:cNvSpPr txBox="1"/>
          <p:nvPr/>
        </p:nvSpPr>
        <p:spPr>
          <a:xfrm>
            <a:off x="2123728" y="764704"/>
            <a:ext cx="4536504" cy="646331"/>
          </a:xfrm>
          <a:prstGeom prst="rect">
            <a:avLst/>
          </a:prstGeom>
          <a:noFill/>
        </p:spPr>
        <p:txBody>
          <a:bodyPr wrap="square" rtlCol="0">
            <a:spAutoFit/>
          </a:bodyPr>
          <a:lstStyle/>
          <a:p>
            <a:pPr algn="ctr"/>
            <a:r>
              <a:rPr lang="en-US" sz="3600" u="sng" dirty="0" smtClean="0"/>
              <a:t>Introduction</a:t>
            </a:r>
            <a:endParaRPr lang="en-US" sz="3600" u="sng" dirty="0"/>
          </a:p>
        </p:txBody>
      </p:sp>
    </p:spTree>
    <p:extLst>
      <p:ext uri="{BB962C8B-B14F-4D97-AF65-F5344CB8AC3E}">
        <p14:creationId xmlns:p14="http://schemas.microsoft.com/office/powerpoint/2010/main" val="43678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42067"/>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16016" y="1340768"/>
            <a:ext cx="3818467" cy="3672408"/>
          </a:xfrm>
        </p:spPr>
        <p:txBody>
          <a:bodyPr>
            <a:normAutofit/>
          </a:bodyPr>
          <a:lstStyle/>
          <a:p>
            <a:r>
              <a:rPr lang="en-CA" dirty="0" smtClean="0"/>
              <a:t>When Marlin and Dory get through the jellyfish, both have been injured and swept up by some sea turtles. Luckily when the fish awake, they are being carried by the turtles on the EAC which was what they were trying to find.</a:t>
            </a:r>
          </a:p>
          <a:p>
            <a:r>
              <a:rPr lang="en-CA" dirty="0" smtClean="0"/>
              <a:t>Crush which was the turtle that found them wanted Marlin and Dory to meet his children Squirt and Wave. However, he was having trouble finding them.</a:t>
            </a:r>
            <a:endParaRPr lang="en-C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725" r="15725"/>
          <a:stretch>
            <a:fillRect/>
          </a:stretch>
        </p:blipFill>
        <p:spPr>
          <a:xfrm>
            <a:off x="539552" y="1700808"/>
            <a:ext cx="3911612" cy="3209528"/>
          </a:xfrm>
        </p:spPr>
      </p:pic>
    </p:spTree>
    <p:extLst>
      <p:ext uri="{BB962C8B-B14F-4D97-AF65-F5344CB8AC3E}">
        <p14:creationId xmlns:p14="http://schemas.microsoft.com/office/powerpoint/2010/main" val="1933574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3168352" cy="369332"/>
          </a:xfrm>
          <a:prstGeom prst="rect">
            <a:avLst/>
          </a:prstGeom>
          <a:noFill/>
        </p:spPr>
        <p:txBody>
          <a:bodyPr wrap="square" rtlCol="0">
            <a:spAutoFit/>
          </a:bodyPr>
          <a:lstStyle/>
          <a:p>
            <a:r>
              <a:rPr lang="en-CA" dirty="0" smtClean="0"/>
              <a:t>Question and ANSWER:</a:t>
            </a:r>
            <a:endParaRPr lang="en-CA" dirty="0"/>
          </a:p>
        </p:txBody>
      </p:sp>
      <p:sp>
        <p:nvSpPr>
          <p:cNvPr id="3" name="TextBox 2"/>
          <p:cNvSpPr txBox="1"/>
          <p:nvPr/>
        </p:nvSpPr>
        <p:spPr>
          <a:xfrm>
            <a:off x="539552" y="1484784"/>
            <a:ext cx="3240360" cy="923330"/>
          </a:xfrm>
          <a:prstGeom prst="rect">
            <a:avLst/>
          </a:prstGeom>
          <a:noFill/>
        </p:spPr>
        <p:txBody>
          <a:bodyPr wrap="square" rtlCol="0">
            <a:spAutoFit/>
          </a:bodyPr>
          <a:lstStyle/>
          <a:p>
            <a:r>
              <a:rPr lang="en-CA" dirty="0" smtClean="0"/>
              <a:t>What is the probability of finding Squirt or Wave if the events are mutually exclusive?</a:t>
            </a:r>
            <a:endParaRPr lang="en-CA" dirty="0"/>
          </a:p>
        </p:txBody>
      </p:sp>
      <p:sp>
        <p:nvSpPr>
          <p:cNvPr id="4" name="TextBox 3"/>
          <p:cNvSpPr txBox="1"/>
          <p:nvPr/>
        </p:nvSpPr>
        <p:spPr>
          <a:xfrm>
            <a:off x="721346" y="2603554"/>
            <a:ext cx="4248472" cy="1200329"/>
          </a:xfrm>
          <a:prstGeom prst="rect">
            <a:avLst/>
          </a:prstGeom>
          <a:noFill/>
        </p:spPr>
        <p:txBody>
          <a:bodyPr wrap="square" rtlCol="0">
            <a:spAutoFit/>
          </a:bodyPr>
          <a:lstStyle/>
          <a:p>
            <a:r>
              <a:rPr lang="en-CA" dirty="0" smtClean="0"/>
              <a:t>Mutually exclusive means that there will be no ‘overlap’. In this case, this means that Wave and Squirt won’t both be found, only one will be found.</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441592"/>
            <a:ext cx="2510603" cy="18857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221087"/>
            <a:ext cx="2466975" cy="2466975"/>
          </a:xfrm>
          <a:prstGeom prst="rect">
            <a:avLst/>
          </a:prstGeom>
        </p:spPr>
      </p:pic>
      <p:sp>
        <p:nvSpPr>
          <p:cNvPr id="7" name="TextBox 6"/>
          <p:cNvSpPr txBox="1"/>
          <p:nvPr/>
        </p:nvSpPr>
        <p:spPr>
          <a:xfrm>
            <a:off x="5169598" y="2437636"/>
            <a:ext cx="3744416" cy="2308324"/>
          </a:xfrm>
          <a:prstGeom prst="rect">
            <a:avLst/>
          </a:prstGeom>
          <a:noFill/>
        </p:spPr>
        <p:txBody>
          <a:bodyPr wrap="square" rtlCol="0">
            <a:spAutoFit/>
          </a:bodyPr>
          <a:lstStyle/>
          <a:p>
            <a:r>
              <a:rPr lang="en-CA" dirty="0" smtClean="0"/>
              <a:t>When working with mutually exclusive events use the equation P(</a:t>
            </a:r>
            <a:r>
              <a:rPr lang="en-CA" dirty="0" err="1" smtClean="0"/>
              <a:t>AuB</a:t>
            </a:r>
            <a:r>
              <a:rPr lang="en-CA" dirty="0" smtClean="0"/>
              <a:t>)=P(A)+P(B)</a:t>
            </a:r>
          </a:p>
          <a:p>
            <a:endParaRPr lang="en-CA" dirty="0" smtClean="0"/>
          </a:p>
          <a:p>
            <a:r>
              <a:rPr lang="en-CA" dirty="0" smtClean="0"/>
              <a:t>If the probability of finding Squirt (A) is 0.25 and the probability of finding Wave(B) is o.125 what is P(</a:t>
            </a:r>
            <a:r>
              <a:rPr lang="en-CA" dirty="0" err="1" smtClean="0"/>
              <a:t>AuB</a:t>
            </a:r>
            <a:r>
              <a:rPr lang="en-CA" dirty="0" smtClean="0"/>
              <a:t>)?</a:t>
            </a:r>
            <a:endParaRPr lang="en-CA" dirty="0"/>
          </a:p>
        </p:txBody>
      </p:sp>
      <p:sp>
        <p:nvSpPr>
          <p:cNvPr id="8" name="TextBox 7"/>
          <p:cNvSpPr txBox="1"/>
          <p:nvPr/>
        </p:nvSpPr>
        <p:spPr>
          <a:xfrm>
            <a:off x="4607496" y="4745960"/>
            <a:ext cx="4536504" cy="1754326"/>
          </a:xfrm>
          <a:prstGeom prst="rect">
            <a:avLst/>
          </a:prstGeom>
          <a:noFill/>
        </p:spPr>
        <p:txBody>
          <a:bodyPr wrap="square" rtlCol="0">
            <a:spAutoFit/>
          </a:bodyPr>
          <a:lstStyle/>
          <a:p>
            <a:r>
              <a:rPr lang="en-CA" dirty="0" smtClean="0"/>
              <a:t>P(</a:t>
            </a:r>
            <a:r>
              <a:rPr lang="en-CA" dirty="0" err="1" smtClean="0"/>
              <a:t>AuB</a:t>
            </a:r>
            <a:r>
              <a:rPr lang="en-CA" dirty="0" smtClean="0"/>
              <a:t>)=P(A)+P(B)</a:t>
            </a:r>
          </a:p>
          <a:p>
            <a:r>
              <a:rPr lang="en-CA" dirty="0" smtClean="0"/>
              <a:t>= 0.25+0.125</a:t>
            </a:r>
          </a:p>
          <a:p>
            <a:r>
              <a:rPr lang="en-CA" dirty="0" smtClean="0"/>
              <a:t>=0.375</a:t>
            </a:r>
          </a:p>
          <a:p>
            <a:endParaRPr lang="en-CA" dirty="0"/>
          </a:p>
          <a:p>
            <a:r>
              <a:rPr lang="en-CA" dirty="0" smtClean="0"/>
              <a:t>Therefore, the probability of finding Wave or Squirt is 0.375.</a:t>
            </a:r>
            <a:endParaRPr lang="en-CA" dirty="0"/>
          </a:p>
        </p:txBody>
      </p:sp>
      <p:sp>
        <p:nvSpPr>
          <p:cNvPr id="9" name="TextBox 8"/>
          <p:cNvSpPr txBox="1"/>
          <p:nvPr/>
        </p:nvSpPr>
        <p:spPr>
          <a:xfrm>
            <a:off x="4427984" y="4709120"/>
            <a:ext cx="4716016" cy="179116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2050" name="Picture 2" descr="C:\Users\Sara\AppData\Local\Microsoft\Windows\Temporary Internet Files\Content.IE5\EQID51PL\MC900432677[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043245" y="5149280"/>
            <a:ext cx="1337717" cy="13377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3245" y="4581128"/>
            <a:ext cx="1240723" cy="646331"/>
          </a:xfrm>
          <a:prstGeom prst="rect">
            <a:avLst/>
          </a:prstGeom>
          <a:noFill/>
        </p:spPr>
        <p:txBody>
          <a:bodyPr wrap="square" rtlCol="0">
            <a:spAutoFit/>
          </a:bodyPr>
          <a:lstStyle/>
          <a:p>
            <a:r>
              <a:rPr lang="en-CA" dirty="0" smtClean="0"/>
              <a:t>Move box for answer</a:t>
            </a:r>
            <a:endParaRPr lang="en-CA" dirty="0"/>
          </a:p>
        </p:txBody>
      </p:sp>
    </p:spTree>
    <p:extLst>
      <p:ext uri="{BB962C8B-B14F-4D97-AF65-F5344CB8AC3E}">
        <p14:creationId xmlns:p14="http://schemas.microsoft.com/office/powerpoint/2010/main" val="38695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16016" y="548680"/>
            <a:ext cx="3818467" cy="2421467"/>
          </a:xfrm>
        </p:spPr>
        <p:txBody>
          <a:bodyPr/>
          <a:lstStyle/>
          <a:p>
            <a:r>
              <a:rPr lang="en-CA" dirty="0" smtClean="0"/>
              <a:t>Eventually Marlin and Dory’s exit out of the EAC comes up however, coming off the one exit are 6 smaller exits. Using combinations can you help Marlin and Dory figure out how many two tunnel combinations there are?</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460" r="4460"/>
          <a:stretch>
            <a:fillRect/>
          </a:stretch>
        </p:blipFill>
        <p:spPr>
          <a:xfrm>
            <a:off x="395536" y="260648"/>
            <a:ext cx="3566160" cy="292608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158" y="3212976"/>
            <a:ext cx="6084168" cy="3506826"/>
          </a:xfrm>
          <a:prstGeom prst="rect">
            <a:avLst/>
          </a:prstGeom>
        </p:spPr>
      </p:pic>
      <p:sp>
        <p:nvSpPr>
          <p:cNvPr id="7" name="Oval 6"/>
          <p:cNvSpPr/>
          <p:nvPr/>
        </p:nvSpPr>
        <p:spPr>
          <a:xfrm>
            <a:off x="5292080" y="3908648"/>
            <a:ext cx="1296144" cy="2160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75" name="Picture 3" descr="C:\Users\Sara\AppData\Local\Microsoft\Windows\Temporary Internet Files\Content.IE5\EQID51PL\MC90043150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588224" y="4149080"/>
            <a:ext cx="914286" cy="9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03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67119"/>
            <a:ext cx="2520280" cy="369332"/>
          </a:xfrm>
          <a:prstGeom prst="rect">
            <a:avLst/>
          </a:prstGeom>
          <a:noFill/>
        </p:spPr>
        <p:txBody>
          <a:bodyPr wrap="square" rtlCol="0">
            <a:spAutoFit/>
          </a:bodyPr>
          <a:lstStyle/>
          <a:p>
            <a:r>
              <a:rPr lang="en-CA" dirty="0" smtClean="0"/>
              <a:t>ANSWER:</a:t>
            </a:r>
            <a:endParaRPr lang="en-CA" dirty="0"/>
          </a:p>
        </p:txBody>
      </p:sp>
      <p:sp>
        <p:nvSpPr>
          <p:cNvPr id="3" name="TextBox 2"/>
          <p:cNvSpPr txBox="1"/>
          <p:nvPr/>
        </p:nvSpPr>
        <p:spPr>
          <a:xfrm>
            <a:off x="5328855" y="1628800"/>
            <a:ext cx="3168352" cy="3416320"/>
          </a:xfrm>
          <a:prstGeom prst="rect">
            <a:avLst/>
          </a:prstGeom>
          <a:noFill/>
        </p:spPr>
        <p:txBody>
          <a:bodyPr wrap="square" rtlCol="0">
            <a:spAutoFit/>
          </a:bodyPr>
          <a:lstStyle/>
          <a:p>
            <a:r>
              <a:rPr lang="en-CA" dirty="0" smtClean="0"/>
              <a:t>If there are a total of 6 small exits and they want a combination of two small exits. How many possible combinations can be made?</a:t>
            </a:r>
          </a:p>
          <a:p>
            <a:endParaRPr lang="en-CA" dirty="0"/>
          </a:p>
          <a:p>
            <a:r>
              <a:rPr lang="en-CA" dirty="0" smtClean="0"/>
              <a:t>C(6,2)= 6!/2!(6-2)!</a:t>
            </a:r>
          </a:p>
          <a:p>
            <a:r>
              <a:rPr lang="en-CA" dirty="0" smtClean="0"/>
              <a:t>=6!/2!4!</a:t>
            </a:r>
          </a:p>
          <a:p>
            <a:r>
              <a:rPr lang="en-CA" dirty="0" smtClean="0"/>
              <a:t>=15</a:t>
            </a:r>
          </a:p>
          <a:p>
            <a:endParaRPr lang="en-CA" dirty="0"/>
          </a:p>
          <a:p>
            <a:r>
              <a:rPr lang="en-CA" dirty="0" smtClean="0"/>
              <a:t>Therefore there are 15 possible combinations of two exits.</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55927"/>
            <a:ext cx="2278900" cy="1709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057" y="2915503"/>
            <a:ext cx="1541522" cy="1190022"/>
          </a:xfrm>
          <a:prstGeom prst="rect">
            <a:avLst/>
          </a:prstGeom>
        </p:spPr>
      </p:pic>
      <p:sp>
        <p:nvSpPr>
          <p:cNvPr id="7" name="TextBox 6"/>
          <p:cNvSpPr txBox="1"/>
          <p:nvPr/>
        </p:nvSpPr>
        <p:spPr>
          <a:xfrm>
            <a:off x="5328855" y="3325848"/>
            <a:ext cx="3168352" cy="1719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4099" name="Picture 3" descr="C:\Users\Sara\AppData\Local\Microsoft\Windows\Temporary Internet Files\Content.IE5\W4N51D0M\MC900432677[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092280" y="5038618"/>
            <a:ext cx="1819382" cy="1819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28855" y="5517232"/>
            <a:ext cx="1907441" cy="646331"/>
          </a:xfrm>
          <a:prstGeom prst="rect">
            <a:avLst/>
          </a:prstGeom>
          <a:noFill/>
        </p:spPr>
        <p:txBody>
          <a:bodyPr wrap="square" rtlCol="0">
            <a:spAutoFit/>
          </a:bodyPr>
          <a:lstStyle/>
          <a:p>
            <a:r>
              <a:rPr lang="en-CA" dirty="0" smtClean="0"/>
              <a:t>Move blue box for answer</a:t>
            </a:r>
            <a:endParaRPr lang="en-CA" dirty="0"/>
          </a:p>
        </p:txBody>
      </p:sp>
    </p:spTree>
    <p:extLst>
      <p:ext uri="{BB962C8B-B14F-4D97-AF65-F5344CB8AC3E}">
        <p14:creationId xmlns:p14="http://schemas.microsoft.com/office/powerpoint/2010/main" val="256249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 y="442806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860032" y="1484784"/>
            <a:ext cx="3818467" cy="4104456"/>
          </a:xfrm>
        </p:spPr>
        <p:txBody>
          <a:bodyPr>
            <a:normAutofit/>
          </a:bodyPr>
          <a:lstStyle/>
          <a:p>
            <a:r>
              <a:rPr lang="en-CA" dirty="0" smtClean="0"/>
              <a:t>While Marlin and Dory had been fighting against odds to rescue </a:t>
            </a:r>
            <a:r>
              <a:rPr lang="en-CA" dirty="0" err="1"/>
              <a:t>N</a:t>
            </a:r>
            <a:r>
              <a:rPr lang="en-CA" dirty="0" err="1" smtClean="0"/>
              <a:t>emo</a:t>
            </a:r>
            <a:r>
              <a:rPr lang="en-CA" dirty="0" smtClean="0"/>
              <a:t>, </a:t>
            </a:r>
            <a:r>
              <a:rPr lang="en-CA" dirty="0" err="1"/>
              <a:t>N</a:t>
            </a:r>
            <a:r>
              <a:rPr lang="en-CA" dirty="0" err="1" smtClean="0"/>
              <a:t>emo</a:t>
            </a:r>
            <a:r>
              <a:rPr lang="en-CA" dirty="0" smtClean="0"/>
              <a:t> had been taken to a fish tank in a dentists office. He made new friends that vowed to get </a:t>
            </a:r>
            <a:r>
              <a:rPr lang="en-CA" dirty="0" err="1" smtClean="0"/>
              <a:t>Nemo</a:t>
            </a:r>
            <a:r>
              <a:rPr lang="en-CA" dirty="0" smtClean="0"/>
              <a:t> out of there and back to his father.</a:t>
            </a:r>
          </a:p>
          <a:p>
            <a:r>
              <a:rPr lang="en-CA" dirty="0" smtClean="0"/>
              <a:t>If the dentist cleans the tank twice a week and the first time he cleans it the fish plan their escape, what is the probability that </a:t>
            </a:r>
            <a:r>
              <a:rPr lang="en-CA" dirty="0" err="1" smtClean="0"/>
              <a:t>Nemo</a:t>
            </a:r>
            <a:r>
              <a:rPr lang="en-CA" dirty="0" smtClean="0"/>
              <a:t> will escape in a week and what is the complementary event?</a:t>
            </a:r>
            <a:endParaRPr lang="en-C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794" r="14794"/>
          <a:stretch>
            <a:fillRect/>
          </a:stretch>
        </p:blipFill>
        <p:spPr>
          <a:xfrm>
            <a:off x="683568" y="1412776"/>
            <a:ext cx="4262651" cy="3497560"/>
          </a:xfrm>
        </p:spPr>
      </p:pic>
    </p:spTree>
    <p:extLst>
      <p:ext uri="{BB962C8B-B14F-4D97-AF65-F5344CB8AC3E}">
        <p14:creationId xmlns:p14="http://schemas.microsoft.com/office/powerpoint/2010/main" val="3122308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2448272" cy="369332"/>
          </a:xfrm>
          <a:prstGeom prst="rect">
            <a:avLst/>
          </a:prstGeom>
          <a:noFill/>
        </p:spPr>
        <p:txBody>
          <a:bodyPr wrap="square" rtlCol="0">
            <a:spAutoFit/>
          </a:bodyPr>
          <a:lstStyle/>
          <a:p>
            <a:r>
              <a:rPr lang="en-CA" dirty="0" smtClean="0"/>
              <a:t>ANSWER:</a:t>
            </a:r>
            <a:endParaRPr lang="en-CA" dirty="0"/>
          </a:p>
        </p:txBody>
      </p:sp>
      <p:sp>
        <p:nvSpPr>
          <p:cNvPr id="3" name="TextBox 2"/>
          <p:cNvSpPr txBox="1"/>
          <p:nvPr/>
        </p:nvSpPr>
        <p:spPr>
          <a:xfrm>
            <a:off x="1043608" y="1196752"/>
            <a:ext cx="2880320" cy="1477328"/>
          </a:xfrm>
          <a:prstGeom prst="rect">
            <a:avLst/>
          </a:prstGeom>
          <a:noFill/>
        </p:spPr>
        <p:txBody>
          <a:bodyPr wrap="square" rtlCol="0">
            <a:spAutoFit/>
          </a:bodyPr>
          <a:lstStyle/>
          <a:p>
            <a:r>
              <a:rPr lang="en-CA" dirty="0" smtClean="0"/>
              <a:t>If the tank is only cleaned twice a week and the first time </a:t>
            </a:r>
            <a:r>
              <a:rPr lang="en-CA" dirty="0" err="1" smtClean="0"/>
              <a:t>Nemo</a:t>
            </a:r>
            <a:r>
              <a:rPr lang="en-CA" dirty="0" smtClean="0"/>
              <a:t> can’t escape because they are hatching their plan.</a:t>
            </a:r>
            <a:endParaRPr lang="en-CA" dirty="0"/>
          </a:p>
        </p:txBody>
      </p:sp>
      <p:sp>
        <p:nvSpPr>
          <p:cNvPr id="4" name="TextBox 3"/>
          <p:cNvSpPr txBox="1"/>
          <p:nvPr/>
        </p:nvSpPr>
        <p:spPr>
          <a:xfrm>
            <a:off x="1187624" y="3356992"/>
            <a:ext cx="2952328" cy="1754326"/>
          </a:xfrm>
          <a:prstGeom prst="rect">
            <a:avLst/>
          </a:prstGeom>
          <a:noFill/>
        </p:spPr>
        <p:txBody>
          <a:bodyPr wrap="square" rtlCol="0">
            <a:spAutoFit/>
          </a:bodyPr>
          <a:lstStyle/>
          <a:p>
            <a:r>
              <a:rPr lang="en-CA" dirty="0" smtClean="0"/>
              <a:t>Times he can escape/total opportunities</a:t>
            </a:r>
          </a:p>
          <a:p>
            <a:r>
              <a:rPr lang="en-CA" dirty="0" smtClean="0"/>
              <a:t>= ½</a:t>
            </a:r>
          </a:p>
          <a:p>
            <a:endParaRPr lang="en-CA" dirty="0"/>
          </a:p>
          <a:p>
            <a:r>
              <a:rPr lang="en-CA" dirty="0" smtClean="0"/>
              <a:t>Therefore, the probability of </a:t>
            </a:r>
            <a:r>
              <a:rPr lang="en-CA" dirty="0" err="1" smtClean="0"/>
              <a:t>Nemo</a:t>
            </a:r>
            <a:r>
              <a:rPr lang="en-CA" dirty="0" smtClean="0"/>
              <a:t> escaping is ½ or 50%.</a:t>
            </a:r>
            <a:endParaRPr lang="en-CA" dirty="0"/>
          </a:p>
        </p:txBody>
      </p:sp>
      <p:sp>
        <p:nvSpPr>
          <p:cNvPr id="5" name="TextBox 4"/>
          <p:cNvSpPr txBox="1"/>
          <p:nvPr/>
        </p:nvSpPr>
        <p:spPr>
          <a:xfrm>
            <a:off x="4932040" y="1484784"/>
            <a:ext cx="3168352" cy="1477328"/>
          </a:xfrm>
          <a:prstGeom prst="rect">
            <a:avLst/>
          </a:prstGeom>
          <a:noFill/>
        </p:spPr>
        <p:txBody>
          <a:bodyPr wrap="square" rtlCol="0">
            <a:spAutoFit/>
          </a:bodyPr>
          <a:lstStyle/>
          <a:p>
            <a:r>
              <a:rPr lang="en-CA" dirty="0" smtClean="0"/>
              <a:t>A complimentary event is the opposite to the event. In this case it would be what is the probability that </a:t>
            </a:r>
            <a:r>
              <a:rPr lang="en-CA" dirty="0" err="1" smtClean="0"/>
              <a:t>Nemo</a:t>
            </a:r>
            <a:r>
              <a:rPr lang="en-CA" dirty="0" smtClean="0"/>
              <a:t> will not escape.</a:t>
            </a:r>
            <a:endParaRPr lang="en-CA" dirty="0"/>
          </a:p>
        </p:txBody>
      </p:sp>
      <p:sp>
        <p:nvSpPr>
          <p:cNvPr id="6" name="TextBox 5"/>
          <p:cNvSpPr txBox="1"/>
          <p:nvPr/>
        </p:nvSpPr>
        <p:spPr>
          <a:xfrm>
            <a:off x="4932040" y="3429000"/>
            <a:ext cx="3456384" cy="1754326"/>
          </a:xfrm>
          <a:prstGeom prst="rect">
            <a:avLst/>
          </a:prstGeom>
          <a:noFill/>
        </p:spPr>
        <p:txBody>
          <a:bodyPr wrap="square" rtlCol="0">
            <a:spAutoFit/>
          </a:bodyPr>
          <a:lstStyle/>
          <a:p>
            <a:r>
              <a:rPr lang="en-CA" dirty="0" smtClean="0"/>
              <a:t>Times he can’t escape/ total opportunities</a:t>
            </a:r>
          </a:p>
          <a:p>
            <a:r>
              <a:rPr lang="en-CA" dirty="0" smtClean="0"/>
              <a:t>= ½</a:t>
            </a:r>
          </a:p>
          <a:p>
            <a:endParaRPr lang="en-CA" dirty="0"/>
          </a:p>
          <a:p>
            <a:r>
              <a:rPr lang="en-CA" dirty="0" smtClean="0"/>
              <a:t>Therefore, the probability that </a:t>
            </a:r>
            <a:r>
              <a:rPr lang="en-CA" dirty="0" err="1" smtClean="0"/>
              <a:t>Nemo</a:t>
            </a:r>
            <a:r>
              <a:rPr lang="en-CA" dirty="0" smtClean="0"/>
              <a:t> will not escape is ½ or 50%.</a:t>
            </a:r>
            <a:endParaRPr lang="en-CA" dirty="0"/>
          </a:p>
        </p:txBody>
      </p:sp>
      <p:sp>
        <p:nvSpPr>
          <p:cNvPr id="7" name="TextBox 6"/>
          <p:cNvSpPr txBox="1"/>
          <p:nvPr/>
        </p:nvSpPr>
        <p:spPr>
          <a:xfrm>
            <a:off x="1043608" y="3356992"/>
            <a:ext cx="3096344" cy="182633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sp>
        <p:nvSpPr>
          <p:cNvPr id="8" name="TextBox 7"/>
          <p:cNvSpPr txBox="1"/>
          <p:nvPr/>
        </p:nvSpPr>
        <p:spPr>
          <a:xfrm>
            <a:off x="4968044" y="3429000"/>
            <a:ext cx="342038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5122" name="Picture 2" descr="C:\Users\Sara\AppData\Local\Microsoft\Windows\Temporary Internet Files\Content.IE5\W4N51D0M\MC90043267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635896" y="4969649"/>
            <a:ext cx="1694125" cy="1694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08104" y="5816712"/>
            <a:ext cx="1440160" cy="923330"/>
          </a:xfrm>
          <a:prstGeom prst="rect">
            <a:avLst/>
          </a:prstGeom>
          <a:noFill/>
        </p:spPr>
        <p:txBody>
          <a:bodyPr wrap="square" rtlCol="0">
            <a:spAutoFit/>
          </a:bodyPr>
          <a:lstStyle/>
          <a:p>
            <a:r>
              <a:rPr lang="en-CA" dirty="0" smtClean="0"/>
              <a:t>Move blue boxes for answers </a:t>
            </a:r>
          </a:p>
        </p:txBody>
      </p:sp>
    </p:spTree>
    <p:extLst>
      <p:ext uri="{BB962C8B-B14F-4D97-AF65-F5344CB8AC3E}">
        <p14:creationId xmlns:p14="http://schemas.microsoft.com/office/powerpoint/2010/main" val="41893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 y="4397769"/>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16016" y="1268760"/>
            <a:ext cx="3818467" cy="3384376"/>
          </a:xfrm>
        </p:spPr>
        <p:txBody>
          <a:bodyPr/>
          <a:lstStyle/>
          <a:p>
            <a:r>
              <a:rPr lang="en-CA" dirty="0" smtClean="0"/>
              <a:t>Events are the possible outcomes of an experiment or activity. Dependent events are two or more events that are conditionally based on the outcome of each other. The escaping of </a:t>
            </a:r>
            <a:r>
              <a:rPr lang="en-CA" dirty="0" err="1" smtClean="0"/>
              <a:t>Nemo</a:t>
            </a:r>
            <a:r>
              <a:rPr lang="en-CA" dirty="0" smtClean="0"/>
              <a:t> is an event and Marlin finding </a:t>
            </a:r>
            <a:r>
              <a:rPr lang="en-CA" dirty="0" err="1" smtClean="0"/>
              <a:t>Nemo</a:t>
            </a:r>
            <a:r>
              <a:rPr lang="en-CA" dirty="0" smtClean="0"/>
              <a:t> is an event. Together they are Dependent events.</a:t>
            </a:r>
          </a:p>
          <a:p>
            <a:r>
              <a:rPr lang="en-CA" dirty="0" smtClean="0"/>
              <a:t>What is the probability that </a:t>
            </a:r>
            <a:r>
              <a:rPr lang="en-CA" dirty="0" err="1" smtClean="0"/>
              <a:t>Nemo</a:t>
            </a:r>
            <a:r>
              <a:rPr lang="en-CA" dirty="0" smtClean="0"/>
              <a:t> will escape and be found by Marlin.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971" b="8971"/>
          <a:stretch>
            <a:fillRect/>
          </a:stretch>
        </p:blipFill>
        <p:spPr>
          <a:xfrm>
            <a:off x="971600" y="1628800"/>
            <a:ext cx="3216736" cy="2639373"/>
          </a:xfrm>
        </p:spPr>
      </p:pic>
    </p:spTree>
    <p:extLst>
      <p:ext uri="{BB962C8B-B14F-4D97-AF65-F5344CB8AC3E}">
        <p14:creationId xmlns:p14="http://schemas.microsoft.com/office/powerpoint/2010/main" val="1102973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2808312" cy="369332"/>
          </a:xfrm>
          <a:prstGeom prst="rect">
            <a:avLst/>
          </a:prstGeom>
          <a:noFill/>
        </p:spPr>
        <p:txBody>
          <a:bodyPr wrap="square" rtlCol="0">
            <a:spAutoFit/>
          </a:bodyPr>
          <a:lstStyle/>
          <a:p>
            <a:r>
              <a:rPr lang="en-CA" dirty="0" smtClean="0"/>
              <a:t>ANSWER:</a:t>
            </a:r>
            <a:endParaRPr lang="en-CA" dirty="0"/>
          </a:p>
        </p:txBody>
      </p:sp>
      <p:sp>
        <p:nvSpPr>
          <p:cNvPr id="3" name="TextBox 2"/>
          <p:cNvSpPr txBox="1"/>
          <p:nvPr/>
        </p:nvSpPr>
        <p:spPr>
          <a:xfrm>
            <a:off x="611560" y="1772816"/>
            <a:ext cx="3312368" cy="2585323"/>
          </a:xfrm>
          <a:prstGeom prst="rect">
            <a:avLst/>
          </a:prstGeom>
          <a:noFill/>
        </p:spPr>
        <p:txBody>
          <a:bodyPr wrap="square" rtlCol="0">
            <a:spAutoFit/>
          </a:bodyPr>
          <a:lstStyle/>
          <a:p>
            <a:r>
              <a:rPr lang="en-CA" dirty="0" smtClean="0"/>
              <a:t>If the probability of </a:t>
            </a:r>
            <a:r>
              <a:rPr lang="en-CA" dirty="0" err="1" smtClean="0"/>
              <a:t>Nemo</a:t>
            </a:r>
            <a:r>
              <a:rPr lang="en-CA" dirty="0" smtClean="0"/>
              <a:t> escaping is ½ as decided before, then we need to also figure out what the probability of </a:t>
            </a:r>
            <a:r>
              <a:rPr lang="en-CA" dirty="0" err="1" smtClean="0"/>
              <a:t>Nemo</a:t>
            </a:r>
            <a:r>
              <a:rPr lang="en-CA" dirty="0" smtClean="0"/>
              <a:t> being found is.</a:t>
            </a:r>
            <a:endParaRPr lang="en-CA" dirty="0"/>
          </a:p>
          <a:p>
            <a:r>
              <a:rPr lang="en-CA" dirty="0" smtClean="0"/>
              <a:t>Since </a:t>
            </a:r>
            <a:r>
              <a:rPr lang="en-CA" dirty="0" err="1" smtClean="0"/>
              <a:t>Nemo</a:t>
            </a:r>
            <a:r>
              <a:rPr lang="en-CA" dirty="0" smtClean="0"/>
              <a:t> can either be found or not then there is a ½ or 50% chance that Marlin will find </a:t>
            </a:r>
            <a:r>
              <a:rPr lang="en-CA" dirty="0" err="1" smtClean="0"/>
              <a:t>Nemo</a:t>
            </a:r>
            <a:r>
              <a:rPr lang="en-CA" dirty="0" smtClean="0"/>
              <a:t>.</a:t>
            </a:r>
            <a:endParaRPr lang="en-CA" dirty="0"/>
          </a:p>
        </p:txBody>
      </p:sp>
      <p:sp>
        <p:nvSpPr>
          <p:cNvPr id="4" name="TextBox 3"/>
          <p:cNvSpPr txBox="1"/>
          <p:nvPr/>
        </p:nvSpPr>
        <p:spPr>
          <a:xfrm>
            <a:off x="5508104" y="1916832"/>
            <a:ext cx="1008112" cy="369332"/>
          </a:xfrm>
          <a:prstGeom prst="rect">
            <a:avLst/>
          </a:prstGeom>
          <a:noFill/>
        </p:spPr>
        <p:txBody>
          <a:bodyPr wrap="square" rtlCol="0">
            <a:spAutoFit/>
          </a:bodyPr>
          <a:lstStyle/>
          <a:p>
            <a:r>
              <a:rPr lang="en-CA" dirty="0" smtClean="0"/>
              <a:t>Escape</a:t>
            </a:r>
            <a:endParaRPr lang="en-CA" dirty="0"/>
          </a:p>
        </p:txBody>
      </p:sp>
      <p:sp>
        <p:nvSpPr>
          <p:cNvPr id="6" name="TextBox 5"/>
          <p:cNvSpPr txBox="1"/>
          <p:nvPr/>
        </p:nvSpPr>
        <p:spPr>
          <a:xfrm>
            <a:off x="5508104" y="2852936"/>
            <a:ext cx="1008112" cy="646331"/>
          </a:xfrm>
          <a:prstGeom prst="rect">
            <a:avLst/>
          </a:prstGeom>
          <a:noFill/>
        </p:spPr>
        <p:txBody>
          <a:bodyPr wrap="square" rtlCol="0">
            <a:spAutoFit/>
          </a:bodyPr>
          <a:lstStyle/>
          <a:p>
            <a:r>
              <a:rPr lang="en-CA" dirty="0" smtClean="0"/>
              <a:t>No escape</a:t>
            </a:r>
            <a:endParaRPr lang="en-CA" dirty="0"/>
          </a:p>
        </p:txBody>
      </p:sp>
      <p:cxnSp>
        <p:nvCxnSpPr>
          <p:cNvPr id="8" name="Straight Connector 7"/>
          <p:cNvCxnSpPr>
            <a:endCxn id="4" idx="1"/>
          </p:cNvCxnSpPr>
          <p:nvPr/>
        </p:nvCxnSpPr>
        <p:spPr>
          <a:xfrm flipV="1">
            <a:off x="4716016" y="2101498"/>
            <a:ext cx="792088" cy="391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6" idx="1"/>
          </p:cNvCxnSpPr>
          <p:nvPr/>
        </p:nvCxnSpPr>
        <p:spPr>
          <a:xfrm>
            <a:off x="4716016" y="2924944"/>
            <a:ext cx="792088" cy="251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16216" y="1628800"/>
            <a:ext cx="86409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16216" y="228616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16216" y="3356992"/>
            <a:ext cx="86409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24328" y="1412776"/>
            <a:ext cx="1296144" cy="369332"/>
          </a:xfrm>
          <a:prstGeom prst="rect">
            <a:avLst/>
          </a:prstGeom>
          <a:noFill/>
        </p:spPr>
        <p:txBody>
          <a:bodyPr wrap="square" rtlCol="0">
            <a:spAutoFit/>
          </a:bodyPr>
          <a:lstStyle/>
          <a:p>
            <a:r>
              <a:rPr lang="en-CA" dirty="0" smtClean="0"/>
              <a:t>Found</a:t>
            </a:r>
            <a:endParaRPr lang="en-CA" dirty="0"/>
          </a:p>
        </p:txBody>
      </p:sp>
      <p:sp>
        <p:nvSpPr>
          <p:cNvPr id="18" name="TextBox 17"/>
          <p:cNvSpPr txBox="1"/>
          <p:nvPr/>
        </p:nvSpPr>
        <p:spPr>
          <a:xfrm>
            <a:off x="7524328" y="2286164"/>
            <a:ext cx="1080120" cy="646331"/>
          </a:xfrm>
          <a:prstGeom prst="rect">
            <a:avLst/>
          </a:prstGeom>
          <a:noFill/>
        </p:spPr>
        <p:txBody>
          <a:bodyPr wrap="square" rtlCol="0">
            <a:spAutoFit/>
          </a:bodyPr>
          <a:lstStyle/>
          <a:p>
            <a:r>
              <a:rPr lang="en-CA" dirty="0" smtClean="0"/>
              <a:t>Not found</a:t>
            </a:r>
            <a:endParaRPr lang="en-CA" dirty="0"/>
          </a:p>
        </p:txBody>
      </p:sp>
      <p:sp>
        <p:nvSpPr>
          <p:cNvPr id="19" name="Rectangle 18"/>
          <p:cNvSpPr/>
          <p:nvPr/>
        </p:nvSpPr>
        <p:spPr>
          <a:xfrm>
            <a:off x="7472719" y="3241964"/>
            <a:ext cx="1183337" cy="369332"/>
          </a:xfrm>
          <a:prstGeom prst="rect">
            <a:avLst/>
          </a:prstGeom>
        </p:spPr>
        <p:txBody>
          <a:bodyPr wrap="none">
            <a:spAutoFit/>
          </a:bodyPr>
          <a:lstStyle/>
          <a:p>
            <a:r>
              <a:rPr lang="en-CA" dirty="0"/>
              <a:t>Not found</a:t>
            </a:r>
          </a:p>
        </p:txBody>
      </p:sp>
      <p:sp>
        <p:nvSpPr>
          <p:cNvPr id="20" name="TextBox 19"/>
          <p:cNvSpPr txBox="1"/>
          <p:nvPr/>
        </p:nvSpPr>
        <p:spPr>
          <a:xfrm>
            <a:off x="3707904" y="4509120"/>
            <a:ext cx="5112568" cy="1200329"/>
          </a:xfrm>
          <a:prstGeom prst="rect">
            <a:avLst/>
          </a:prstGeom>
          <a:noFill/>
        </p:spPr>
        <p:txBody>
          <a:bodyPr wrap="square" rtlCol="0">
            <a:spAutoFit/>
          </a:bodyPr>
          <a:lstStyle/>
          <a:p>
            <a:r>
              <a:rPr lang="en-CA" dirty="0" smtClean="0"/>
              <a:t>Since </a:t>
            </a:r>
            <a:r>
              <a:rPr lang="en-CA" dirty="0" err="1" smtClean="0"/>
              <a:t>Nemo</a:t>
            </a:r>
            <a:r>
              <a:rPr lang="en-CA" dirty="0" smtClean="0"/>
              <a:t> has to escape to be found there is no being found option for if he doesn’t escape. Therefore there is a ½ or 50% chance that </a:t>
            </a:r>
            <a:r>
              <a:rPr lang="en-CA" dirty="0" err="1" smtClean="0"/>
              <a:t>Nemo</a:t>
            </a:r>
            <a:r>
              <a:rPr lang="en-CA" dirty="0" smtClean="0"/>
              <a:t> will both escape and be found.</a:t>
            </a:r>
            <a:endParaRPr lang="en-CA" dirty="0"/>
          </a:p>
        </p:txBody>
      </p:sp>
      <p:sp>
        <p:nvSpPr>
          <p:cNvPr id="21" name="TextBox 20"/>
          <p:cNvSpPr txBox="1"/>
          <p:nvPr/>
        </p:nvSpPr>
        <p:spPr>
          <a:xfrm>
            <a:off x="4914038" y="1846565"/>
            <a:ext cx="396044" cy="646331"/>
          </a:xfrm>
          <a:prstGeom prst="rect">
            <a:avLst/>
          </a:prstGeom>
          <a:noFill/>
        </p:spPr>
        <p:txBody>
          <a:bodyPr wrap="square" rtlCol="0">
            <a:spAutoFit/>
          </a:bodyPr>
          <a:lstStyle/>
          <a:p>
            <a:r>
              <a:rPr lang="en-CA" dirty="0" smtClean="0"/>
              <a:t>½</a:t>
            </a:r>
          </a:p>
          <a:p>
            <a:endParaRPr lang="en-CA" dirty="0"/>
          </a:p>
        </p:txBody>
      </p:sp>
      <p:sp>
        <p:nvSpPr>
          <p:cNvPr id="22" name="TextBox 21"/>
          <p:cNvSpPr txBox="1"/>
          <p:nvPr/>
        </p:nvSpPr>
        <p:spPr>
          <a:xfrm>
            <a:off x="4716016" y="3176101"/>
            <a:ext cx="396044" cy="646331"/>
          </a:xfrm>
          <a:prstGeom prst="rect">
            <a:avLst/>
          </a:prstGeom>
          <a:noFill/>
        </p:spPr>
        <p:txBody>
          <a:bodyPr wrap="square" rtlCol="0">
            <a:spAutoFit/>
          </a:bodyPr>
          <a:lstStyle/>
          <a:p>
            <a:r>
              <a:rPr lang="en-CA" dirty="0" smtClean="0"/>
              <a:t>½</a:t>
            </a:r>
          </a:p>
          <a:p>
            <a:endParaRPr lang="en-CA" dirty="0"/>
          </a:p>
        </p:txBody>
      </p:sp>
      <p:sp>
        <p:nvSpPr>
          <p:cNvPr id="24" name="TextBox 23"/>
          <p:cNvSpPr txBox="1"/>
          <p:nvPr/>
        </p:nvSpPr>
        <p:spPr>
          <a:xfrm>
            <a:off x="6588224" y="1268760"/>
            <a:ext cx="360040" cy="646331"/>
          </a:xfrm>
          <a:prstGeom prst="rect">
            <a:avLst/>
          </a:prstGeom>
          <a:noFill/>
        </p:spPr>
        <p:txBody>
          <a:bodyPr wrap="square" rtlCol="0">
            <a:spAutoFit/>
          </a:bodyPr>
          <a:lstStyle/>
          <a:p>
            <a:endParaRPr lang="en-CA" dirty="0" smtClean="0"/>
          </a:p>
          <a:p>
            <a:endParaRPr lang="en-CA" dirty="0"/>
          </a:p>
        </p:txBody>
      </p:sp>
      <p:sp>
        <p:nvSpPr>
          <p:cNvPr id="26" name="TextBox 25"/>
          <p:cNvSpPr txBox="1"/>
          <p:nvPr/>
        </p:nvSpPr>
        <p:spPr>
          <a:xfrm>
            <a:off x="6768244" y="3499267"/>
            <a:ext cx="540060" cy="923330"/>
          </a:xfrm>
          <a:prstGeom prst="rect">
            <a:avLst/>
          </a:prstGeom>
          <a:noFill/>
        </p:spPr>
        <p:txBody>
          <a:bodyPr wrap="square" rtlCol="0">
            <a:spAutoFit/>
          </a:bodyPr>
          <a:lstStyle/>
          <a:p>
            <a:r>
              <a:rPr lang="en-CA" dirty="0" smtClean="0"/>
              <a:t>0</a:t>
            </a:r>
          </a:p>
          <a:p>
            <a:endParaRPr lang="en-CA" dirty="0" smtClean="0"/>
          </a:p>
          <a:p>
            <a:endParaRPr lang="en-CA" dirty="0"/>
          </a:p>
        </p:txBody>
      </p:sp>
      <p:sp>
        <p:nvSpPr>
          <p:cNvPr id="27" name="Rectangle 26"/>
          <p:cNvSpPr/>
          <p:nvPr/>
        </p:nvSpPr>
        <p:spPr>
          <a:xfrm>
            <a:off x="6600334" y="2424663"/>
            <a:ext cx="359394" cy="646331"/>
          </a:xfrm>
          <a:prstGeom prst="rect">
            <a:avLst/>
          </a:prstGeom>
        </p:spPr>
        <p:txBody>
          <a:bodyPr wrap="none">
            <a:spAutoFit/>
          </a:bodyPr>
          <a:lstStyle/>
          <a:p>
            <a:r>
              <a:rPr lang="en-CA" dirty="0" smtClean="0"/>
              <a:t>½</a:t>
            </a:r>
          </a:p>
          <a:p>
            <a:endParaRPr lang="en-CA" dirty="0"/>
          </a:p>
        </p:txBody>
      </p:sp>
      <p:sp>
        <p:nvSpPr>
          <p:cNvPr id="28" name="Rectangle 27"/>
          <p:cNvSpPr/>
          <p:nvPr/>
        </p:nvSpPr>
        <p:spPr>
          <a:xfrm>
            <a:off x="6516216" y="1403484"/>
            <a:ext cx="359394" cy="646331"/>
          </a:xfrm>
          <a:prstGeom prst="rect">
            <a:avLst/>
          </a:prstGeom>
        </p:spPr>
        <p:txBody>
          <a:bodyPr wrap="none">
            <a:spAutoFit/>
          </a:bodyPr>
          <a:lstStyle/>
          <a:p>
            <a:r>
              <a:rPr lang="en-CA" dirty="0" smtClean="0"/>
              <a:t>½</a:t>
            </a:r>
          </a:p>
          <a:p>
            <a:endParaRPr lang="en-CA" dirty="0"/>
          </a:p>
        </p:txBody>
      </p:sp>
      <p:sp>
        <p:nvSpPr>
          <p:cNvPr id="29" name="TextBox 28"/>
          <p:cNvSpPr txBox="1"/>
          <p:nvPr/>
        </p:nvSpPr>
        <p:spPr>
          <a:xfrm>
            <a:off x="3606616" y="4458227"/>
            <a:ext cx="511256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6146" name="Picture 2" descr="C:\Users\Sara\AppData\Local\Microsoft\Windows\Temporary Internet Files\Content.IE5\W4N51D0M\MC90043267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48811" y="4550356"/>
            <a:ext cx="1159093" cy="115909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619672" y="4529737"/>
            <a:ext cx="1080120" cy="1200329"/>
          </a:xfrm>
          <a:prstGeom prst="rect">
            <a:avLst/>
          </a:prstGeom>
          <a:noFill/>
        </p:spPr>
        <p:txBody>
          <a:bodyPr wrap="square" rtlCol="0">
            <a:spAutoFit/>
          </a:bodyPr>
          <a:lstStyle/>
          <a:p>
            <a:r>
              <a:rPr lang="en-CA" dirty="0" smtClean="0"/>
              <a:t>Move blue box for answer</a:t>
            </a:r>
            <a:endParaRPr lang="en-CA" dirty="0"/>
          </a:p>
        </p:txBody>
      </p:sp>
    </p:spTree>
    <p:extLst>
      <p:ext uri="{BB962C8B-B14F-4D97-AF65-F5344CB8AC3E}">
        <p14:creationId xmlns:p14="http://schemas.microsoft.com/office/powerpoint/2010/main" val="196581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9"/>
                                        </p:tgtEl>
                                      </p:cBhvr>
                                    </p:animEffect>
                                    <p:set>
                                      <p:cBhvr>
                                        <p:cTn id="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4581128"/>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88024" y="1700808"/>
            <a:ext cx="3818467" cy="2421467"/>
          </a:xfrm>
        </p:spPr>
        <p:txBody>
          <a:bodyPr>
            <a:normAutofit fontScale="85000" lnSpcReduction="20000"/>
          </a:bodyPr>
          <a:lstStyle/>
          <a:p>
            <a:r>
              <a:rPr lang="en-CA" sz="2200" dirty="0" smtClean="0"/>
              <a:t>Through luck and fate </a:t>
            </a:r>
            <a:r>
              <a:rPr lang="en-CA" sz="2200" dirty="0" err="1" smtClean="0"/>
              <a:t>Nemo</a:t>
            </a:r>
            <a:r>
              <a:rPr lang="en-CA" sz="2200" dirty="0" smtClean="0"/>
              <a:t> and his father Marlin are reunited and both have gained a friend by the name of Dory.</a:t>
            </a:r>
          </a:p>
          <a:p>
            <a:endParaRPr lang="en-CA" dirty="0"/>
          </a:p>
          <a:p>
            <a:endParaRPr lang="en-CA" dirty="0" smtClean="0"/>
          </a:p>
          <a:p>
            <a:r>
              <a:rPr lang="en-CA" sz="6600" dirty="0" smtClean="0"/>
              <a:t>THE END!</a:t>
            </a:r>
            <a:endParaRPr lang="en-CA" sz="6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477" b="2477"/>
          <a:stretch>
            <a:fillRect/>
          </a:stretch>
        </p:blipFill>
        <p:spPr>
          <a:xfrm>
            <a:off x="611560" y="1268760"/>
            <a:ext cx="3999372" cy="3281536"/>
          </a:xfrm>
        </p:spPr>
      </p:pic>
    </p:spTree>
    <p:extLst>
      <p:ext uri="{BB962C8B-B14F-4D97-AF65-F5344CB8AC3E}">
        <p14:creationId xmlns:p14="http://schemas.microsoft.com/office/powerpoint/2010/main" val="896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sp>
        <p:nvSpPr>
          <p:cNvPr id="3" name="Text Placeholder 2"/>
          <p:cNvSpPr>
            <a:spLocks noGrp="1"/>
          </p:cNvSpPr>
          <p:nvPr>
            <p:ph type="body" sz="half" idx="2"/>
          </p:nvPr>
        </p:nvSpPr>
        <p:spPr>
          <a:xfrm>
            <a:off x="4788024" y="1628800"/>
            <a:ext cx="3818467" cy="2421467"/>
          </a:xfrm>
        </p:spPr>
        <p:txBody>
          <a:bodyPr/>
          <a:lstStyle/>
          <a:p>
            <a:r>
              <a:rPr lang="en-US" dirty="0" smtClean="0"/>
              <a:t>The story begins with a clown fish </a:t>
            </a:r>
            <a:r>
              <a:rPr lang="en-US" dirty="0" smtClean="0"/>
              <a:t>named Marlin and </a:t>
            </a:r>
            <a:r>
              <a:rPr lang="en-US" dirty="0" smtClean="0"/>
              <a:t>his son named </a:t>
            </a:r>
            <a:r>
              <a:rPr lang="en-US" dirty="0" err="1" smtClean="0"/>
              <a:t>Nemo</a:t>
            </a:r>
            <a:r>
              <a:rPr lang="en-US" dirty="0" smtClean="0"/>
              <a:t>. After a close to death encounter when </a:t>
            </a:r>
            <a:r>
              <a:rPr lang="en-US" dirty="0" err="1" smtClean="0"/>
              <a:t>Nemo</a:t>
            </a:r>
            <a:r>
              <a:rPr lang="en-US" dirty="0" smtClean="0"/>
              <a:t> was an egg, Marlin is very protective of </a:t>
            </a:r>
            <a:r>
              <a:rPr lang="en-US" dirty="0" err="1" smtClean="0"/>
              <a:t>Nemo</a:t>
            </a:r>
            <a:r>
              <a:rPr lang="en-US" dirty="0" smtClean="0"/>
              <a:t>. While on a field trip with his class </a:t>
            </a:r>
            <a:r>
              <a:rPr lang="en-US" dirty="0" err="1" smtClean="0"/>
              <a:t>Nemo</a:t>
            </a:r>
            <a:r>
              <a:rPr lang="en-US" dirty="0" smtClean="0"/>
              <a:t> swims a little too far and goes to touch the bottom of a boat.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300" r="4300"/>
          <a:stretch>
            <a:fillRect/>
          </a:stretch>
        </p:blipFill>
        <p:spPr>
          <a:xfrm>
            <a:off x="899592" y="1268760"/>
            <a:ext cx="3334871" cy="2736304"/>
          </a:xfrm>
        </p:spPr>
      </p:pic>
    </p:spTree>
    <p:extLst>
      <p:ext uri="{BB962C8B-B14F-4D97-AF65-F5344CB8AC3E}">
        <p14:creationId xmlns:p14="http://schemas.microsoft.com/office/powerpoint/2010/main" val="37189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555776" y="764704"/>
            <a:ext cx="3818467" cy="2421467"/>
          </a:xfrm>
        </p:spPr>
        <p:txBody>
          <a:bodyPr>
            <a:normAutofit/>
          </a:bodyPr>
          <a:lstStyle/>
          <a:p>
            <a:r>
              <a:rPr lang="en-US" sz="2000" dirty="0" smtClean="0"/>
              <a:t>If </a:t>
            </a:r>
            <a:r>
              <a:rPr lang="en-US" sz="2000" dirty="0" err="1" smtClean="0"/>
              <a:t>Nemo’s</a:t>
            </a:r>
            <a:r>
              <a:rPr lang="en-US" sz="2000" dirty="0" smtClean="0"/>
              <a:t> friends are encouraging him to touch the boat, how many different arrangements of their encouraging shouts can be heard? Each friend can only shout once in an arrangement and only three shouts per arrangement.</a:t>
            </a:r>
            <a:endParaRPr lang="en-US" sz="2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5141" b="15141"/>
          <a:stretch>
            <a:fillRect/>
          </a:stretch>
        </p:blipFill>
        <p:spPr>
          <a:xfrm>
            <a:off x="395536" y="3645024"/>
            <a:ext cx="2664297" cy="2185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645024"/>
            <a:ext cx="2160240"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584" y="3646977"/>
            <a:ext cx="2188831" cy="22050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p:nvPr>
        </p:nvSpPr>
        <p:spPr>
          <a:xfrm>
            <a:off x="-2916832" y="476672"/>
            <a:ext cx="3812645" cy="2429934"/>
          </a:xfrm>
        </p:spPr>
        <p:txBody>
          <a:bodyPr/>
          <a:lstStyle/>
          <a:p>
            <a:r>
              <a:rPr lang="en-CA" dirty="0" smtClean="0"/>
              <a:t> </a:t>
            </a:r>
            <a:endParaRPr lang="en-CA" dirty="0"/>
          </a:p>
        </p:txBody>
      </p:sp>
    </p:spTree>
    <p:extLst>
      <p:ext uri="{BB962C8B-B14F-4D97-AF65-F5344CB8AC3E}">
        <p14:creationId xmlns:p14="http://schemas.microsoft.com/office/powerpoint/2010/main" val="184518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556792"/>
            <a:ext cx="2736304" cy="3139321"/>
          </a:xfrm>
          <a:prstGeom prst="rect">
            <a:avLst/>
          </a:prstGeom>
          <a:noFill/>
        </p:spPr>
        <p:txBody>
          <a:bodyPr wrap="square" rtlCol="0">
            <a:spAutoFit/>
          </a:bodyPr>
          <a:lstStyle/>
          <a:p>
            <a:r>
              <a:rPr lang="en-CA" dirty="0" smtClean="0"/>
              <a:t>Using Permutations:</a:t>
            </a:r>
          </a:p>
          <a:p>
            <a:endParaRPr lang="en-CA" dirty="0"/>
          </a:p>
          <a:p>
            <a:r>
              <a:rPr lang="en-CA" dirty="0" smtClean="0"/>
              <a:t>P(3,3)</a:t>
            </a:r>
          </a:p>
          <a:p>
            <a:r>
              <a:rPr lang="en-CA" dirty="0" smtClean="0"/>
              <a:t>= 3! / (3-3)!</a:t>
            </a:r>
          </a:p>
          <a:p>
            <a:r>
              <a:rPr lang="en-CA" dirty="0" smtClean="0"/>
              <a:t>= 3!</a:t>
            </a:r>
          </a:p>
          <a:p>
            <a:r>
              <a:rPr lang="en-CA" dirty="0" smtClean="0"/>
              <a:t>= 6</a:t>
            </a:r>
          </a:p>
          <a:p>
            <a:endParaRPr lang="en-CA" dirty="0"/>
          </a:p>
          <a:p>
            <a:r>
              <a:rPr lang="en-CA" dirty="0" smtClean="0"/>
              <a:t>Therefore, there are 6 arrangements of encouraging shouts that can be produced.</a:t>
            </a:r>
          </a:p>
        </p:txBody>
      </p:sp>
      <p:pic>
        <p:nvPicPr>
          <p:cNvPr id="1026" name="Picture 2" descr="C:\Users\Sara\AppData\Local\Microsoft\Windows\Temporary Internet Files\Content.IE5\4XFOU1IR\MC9001871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975" y="1772816"/>
            <a:ext cx="2317583" cy="1567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4077072"/>
            <a:ext cx="3744416" cy="1477328"/>
          </a:xfrm>
          <a:prstGeom prst="rect">
            <a:avLst/>
          </a:prstGeom>
          <a:noFill/>
        </p:spPr>
        <p:txBody>
          <a:bodyPr wrap="square" rtlCol="0">
            <a:spAutoFit/>
          </a:bodyPr>
          <a:lstStyle/>
          <a:p>
            <a:r>
              <a:rPr lang="en-CA" dirty="0" smtClean="0"/>
              <a:t>Between the encouraging shouts and the thought of disobeying his father, </a:t>
            </a:r>
            <a:r>
              <a:rPr lang="en-CA" dirty="0" err="1" smtClean="0"/>
              <a:t>Nemo</a:t>
            </a:r>
            <a:r>
              <a:rPr lang="en-CA" dirty="0" smtClean="0"/>
              <a:t> touches the bottom of the boat and begins to swim back to his friends.</a:t>
            </a:r>
            <a:endParaRPr lang="en-CA" dirty="0"/>
          </a:p>
        </p:txBody>
      </p:sp>
      <p:sp>
        <p:nvSpPr>
          <p:cNvPr id="5" name="TextBox 4"/>
          <p:cNvSpPr txBox="1"/>
          <p:nvPr/>
        </p:nvSpPr>
        <p:spPr>
          <a:xfrm>
            <a:off x="755576" y="980728"/>
            <a:ext cx="3384376" cy="369332"/>
          </a:xfrm>
          <a:prstGeom prst="rect">
            <a:avLst/>
          </a:prstGeom>
          <a:noFill/>
        </p:spPr>
        <p:txBody>
          <a:bodyPr wrap="square" rtlCol="0">
            <a:spAutoFit/>
          </a:bodyPr>
          <a:lstStyle/>
          <a:p>
            <a:r>
              <a:rPr lang="en-CA" dirty="0" smtClean="0"/>
              <a:t>ANSWER:</a:t>
            </a:r>
            <a:endParaRPr lang="en-CA" dirty="0"/>
          </a:p>
        </p:txBody>
      </p:sp>
      <p:sp>
        <p:nvSpPr>
          <p:cNvPr id="7" name="TextBox 6"/>
          <p:cNvSpPr txBox="1"/>
          <p:nvPr/>
        </p:nvSpPr>
        <p:spPr>
          <a:xfrm>
            <a:off x="1103471" y="1953414"/>
            <a:ext cx="252028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8" name="TextBox 7"/>
          <p:cNvSpPr txBox="1"/>
          <p:nvPr/>
        </p:nvSpPr>
        <p:spPr>
          <a:xfrm>
            <a:off x="523641" y="7272933"/>
            <a:ext cx="1220907" cy="1477328"/>
          </a:xfrm>
          <a:prstGeom prst="rect">
            <a:avLst/>
          </a:prstGeom>
          <a:noFill/>
        </p:spPr>
        <p:txBody>
          <a:bodyPr wrap="square" rtlCol="0">
            <a:spAutoFit/>
          </a:bodyPr>
          <a:lstStyle/>
          <a:p>
            <a:r>
              <a:rPr lang="en-CA" dirty="0" smtClean="0"/>
              <a:t>Slide Blue square away to reveal answer</a:t>
            </a:r>
            <a:endParaRPr lang="en-CA" dirty="0"/>
          </a:p>
        </p:txBody>
      </p:sp>
      <p:pic>
        <p:nvPicPr>
          <p:cNvPr id="1029" name="Picture 5" descr="C:\Users\Sara\AppData\Local\Microsoft\Windows\Temporary Internet Files\Content.IE5\4XFOU1IR\MC9004326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670761" y="5085184"/>
            <a:ext cx="1469191" cy="14691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8454" y="5496614"/>
            <a:ext cx="1692188" cy="646331"/>
          </a:xfrm>
          <a:prstGeom prst="rect">
            <a:avLst/>
          </a:prstGeom>
          <a:noFill/>
        </p:spPr>
        <p:txBody>
          <a:bodyPr wrap="square" rtlCol="0">
            <a:spAutoFit/>
          </a:bodyPr>
          <a:lstStyle/>
          <a:p>
            <a:r>
              <a:rPr lang="en-CA" dirty="0" smtClean="0"/>
              <a:t>Move the blue box for answer</a:t>
            </a:r>
            <a:endParaRPr lang="en-CA" dirty="0"/>
          </a:p>
        </p:txBody>
      </p:sp>
    </p:spTree>
    <p:extLst>
      <p:ext uri="{BB962C8B-B14F-4D97-AF65-F5344CB8AC3E}">
        <p14:creationId xmlns:p14="http://schemas.microsoft.com/office/powerpoint/2010/main" val="25265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149080"/>
            <a:ext cx="3812645" cy="2429934"/>
          </a:xfrm>
        </p:spPr>
        <p:txBody>
          <a:bodyPr/>
          <a:lstStyle/>
          <a:p>
            <a:r>
              <a:rPr lang="en-CA" dirty="0" smtClean="0"/>
              <a:t> </a:t>
            </a:r>
            <a:endParaRPr lang="en-CA" dirty="0"/>
          </a:p>
        </p:txBody>
      </p:sp>
      <p:sp>
        <p:nvSpPr>
          <p:cNvPr id="3" name="Text Placeholder 2"/>
          <p:cNvSpPr>
            <a:spLocks noGrp="1"/>
          </p:cNvSpPr>
          <p:nvPr>
            <p:ph type="body" sz="half" idx="2"/>
          </p:nvPr>
        </p:nvSpPr>
        <p:spPr>
          <a:xfrm>
            <a:off x="4572000" y="1340768"/>
            <a:ext cx="4250515" cy="3600400"/>
          </a:xfrm>
        </p:spPr>
        <p:txBody>
          <a:bodyPr>
            <a:normAutofit/>
          </a:bodyPr>
          <a:lstStyle/>
          <a:p>
            <a:r>
              <a:rPr lang="en-CA" dirty="0" smtClean="0"/>
              <a:t>While </a:t>
            </a:r>
            <a:r>
              <a:rPr lang="en-CA" dirty="0" err="1" smtClean="0"/>
              <a:t>Nemo</a:t>
            </a:r>
            <a:r>
              <a:rPr lang="en-CA" dirty="0" smtClean="0"/>
              <a:t> is swimming back to safety he is caught by a diver. </a:t>
            </a:r>
          </a:p>
          <a:p>
            <a:r>
              <a:rPr lang="en-CA" dirty="0" smtClean="0"/>
              <a:t>The theoretical probability of </a:t>
            </a:r>
            <a:r>
              <a:rPr lang="en-CA" dirty="0" err="1" smtClean="0"/>
              <a:t>Nemo</a:t>
            </a:r>
            <a:r>
              <a:rPr lang="en-CA" dirty="0" smtClean="0"/>
              <a:t> getting away is not in his favour. </a:t>
            </a:r>
          </a:p>
          <a:p>
            <a:r>
              <a:rPr lang="en-CA" dirty="0"/>
              <a:t>T</a:t>
            </a:r>
            <a:r>
              <a:rPr lang="en-CA" dirty="0" smtClean="0"/>
              <a:t>here are 650 holes in the net in total and 300 are way too small for </a:t>
            </a:r>
            <a:r>
              <a:rPr lang="en-CA" dirty="0" err="1" smtClean="0"/>
              <a:t>Nemo</a:t>
            </a:r>
            <a:r>
              <a:rPr lang="en-CA" dirty="0" smtClean="0"/>
              <a:t>, 25 holes are big enough to let him through and the rest of the holes will cause damage to </a:t>
            </a:r>
            <a:r>
              <a:rPr lang="en-CA" dirty="0" err="1" smtClean="0"/>
              <a:t>Nemo</a:t>
            </a:r>
            <a:r>
              <a:rPr lang="en-CA" dirty="0" smtClean="0"/>
              <a:t> if he tries to get through. What is the probability that </a:t>
            </a:r>
            <a:r>
              <a:rPr lang="en-CA" dirty="0" err="1" smtClean="0"/>
              <a:t>Nemo</a:t>
            </a:r>
            <a:r>
              <a:rPr lang="en-CA" dirty="0" smtClean="0"/>
              <a:t> will get away without any harm?</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598" r="15598"/>
          <a:stretch>
            <a:fillRect/>
          </a:stretch>
        </p:blipFill>
        <p:spPr>
          <a:xfrm>
            <a:off x="492748" y="1371600"/>
            <a:ext cx="3911612" cy="3209528"/>
          </a:xfrm>
        </p:spPr>
      </p:pic>
    </p:spTree>
    <p:extLst>
      <p:ext uri="{BB962C8B-B14F-4D97-AF65-F5344CB8AC3E}">
        <p14:creationId xmlns:p14="http://schemas.microsoft.com/office/powerpoint/2010/main" val="74813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2808312" cy="369332"/>
          </a:xfrm>
          <a:prstGeom prst="rect">
            <a:avLst/>
          </a:prstGeom>
          <a:noFill/>
        </p:spPr>
        <p:txBody>
          <a:bodyPr wrap="square" rtlCol="0">
            <a:spAutoFit/>
          </a:bodyPr>
          <a:lstStyle/>
          <a:p>
            <a:r>
              <a:rPr lang="en-CA" dirty="0" smtClean="0"/>
              <a:t>ANSWER: </a:t>
            </a:r>
            <a:endParaRPr lang="en-CA" dirty="0"/>
          </a:p>
        </p:txBody>
      </p:sp>
      <p:sp>
        <p:nvSpPr>
          <p:cNvPr id="3" name="Rectangle 2"/>
          <p:cNvSpPr/>
          <p:nvPr/>
        </p:nvSpPr>
        <p:spPr>
          <a:xfrm>
            <a:off x="755576" y="1412776"/>
            <a:ext cx="4572000" cy="1754326"/>
          </a:xfrm>
          <a:prstGeom prst="rect">
            <a:avLst/>
          </a:prstGeom>
        </p:spPr>
        <p:txBody>
          <a:bodyPr>
            <a:spAutoFit/>
          </a:bodyPr>
          <a:lstStyle/>
          <a:p>
            <a:r>
              <a:rPr lang="en-CA" dirty="0"/>
              <a:t>There are 650 holes in the net in total and 300 are way to small for </a:t>
            </a:r>
            <a:r>
              <a:rPr lang="en-CA" dirty="0" err="1"/>
              <a:t>Nemo</a:t>
            </a:r>
            <a:r>
              <a:rPr lang="en-CA" dirty="0"/>
              <a:t>, 25 holes are big enough to let him through and the rest of the holes will cause damage to </a:t>
            </a:r>
            <a:r>
              <a:rPr lang="en-CA" dirty="0" err="1"/>
              <a:t>Nemo</a:t>
            </a:r>
            <a:r>
              <a:rPr lang="en-CA" dirty="0"/>
              <a:t> if he tries to get through. What is the probability that </a:t>
            </a:r>
            <a:r>
              <a:rPr lang="en-CA" dirty="0" err="1"/>
              <a:t>Nemo</a:t>
            </a:r>
            <a:r>
              <a:rPr lang="en-CA" dirty="0"/>
              <a:t> will get away without any harm?</a:t>
            </a:r>
          </a:p>
        </p:txBody>
      </p:sp>
      <p:sp>
        <p:nvSpPr>
          <p:cNvPr id="4" name="TextBox 3"/>
          <p:cNvSpPr txBox="1"/>
          <p:nvPr/>
        </p:nvSpPr>
        <p:spPr>
          <a:xfrm>
            <a:off x="919452" y="4845059"/>
            <a:ext cx="3816424" cy="1200329"/>
          </a:xfrm>
          <a:prstGeom prst="rect">
            <a:avLst/>
          </a:prstGeom>
          <a:noFill/>
        </p:spPr>
        <p:txBody>
          <a:bodyPr wrap="square" rtlCol="0">
            <a:spAutoFit/>
          </a:bodyPr>
          <a:lstStyle/>
          <a:p>
            <a:r>
              <a:rPr lang="en-CA" dirty="0" smtClean="0"/>
              <a:t>300 holes can not be used and if </a:t>
            </a:r>
            <a:r>
              <a:rPr lang="en-CA" dirty="0" err="1" smtClean="0"/>
              <a:t>Nemo</a:t>
            </a:r>
            <a:r>
              <a:rPr lang="en-CA" dirty="0" smtClean="0"/>
              <a:t> can not be harmed while escaping than another 325 can’t be used either.</a:t>
            </a:r>
            <a:endParaRPr lang="en-CA" dirty="0"/>
          </a:p>
        </p:txBody>
      </p:sp>
      <p:sp>
        <p:nvSpPr>
          <p:cNvPr id="5" name="TextBox 4"/>
          <p:cNvSpPr txBox="1"/>
          <p:nvPr/>
        </p:nvSpPr>
        <p:spPr>
          <a:xfrm>
            <a:off x="899592" y="3861048"/>
            <a:ext cx="4032448" cy="369332"/>
          </a:xfrm>
          <a:prstGeom prst="rect">
            <a:avLst/>
          </a:prstGeom>
          <a:noFill/>
        </p:spPr>
        <p:txBody>
          <a:bodyPr wrap="square" rtlCol="0">
            <a:spAutoFit/>
          </a:bodyPr>
          <a:lstStyle/>
          <a:p>
            <a:r>
              <a:rPr lang="en-CA" dirty="0" smtClean="0"/>
              <a:t>Holes that will damage: 650-325= 325 </a:t>
            </a:r>
            <a:endParaRPr lang="en-CA" dirty="0"/>
          </a:p>
        </p:txBody>
      </p:sp>
      <p:sp>
        <p:nvSpPr>
          <p:cNvPr id="6" name="TextBox 5"/>
          <p:cNvSpPr txBox="1"/>
          <p:nvPr/>
        </p:nvSpPr>
        <p:spPr>
          <a:xfrm>
            <a:off x="5076056" y="3167102"/>
            <a:ext cx="3816424" cy="2308324"/>
          </a:xfrm>
          <a:prstGeom prst="rect">
            <a:avLst/>
          </a:prstGeom>
          <a:noFill/>
        </p:spPr>
        <p:txBody>
          <a:bodyPr wrap="square" rtlCol="0">
            <a:spAutoFit/>
          </a:bodyPr>
          <a:lstStyle/>
          <a:p>
            <a:r>
              <a:rPr lang="en-CA" dirty="0" smtClean="0"/>
              <a:t>Probability that he escapes:</a:t>
            </a:r>
          </a:p>
          <a:p>
            <a:endParaRPr lang="en-CA" dirty="0"/>
          </a:p>
          <a:p>
            <a:r>
              <a:rPr lang="en-CA" dirty="0" smtClean="0"/>
              <a:t> = 25 holes big enough/650 total holes</a:t>
            </a:r>
          </a:p>
          <a:p>
            <a:r>
              <a:rPr lang="en-CA" dirty="0" smtClean="0"/>
              <a:t>= 1/26</a:t>
            </a:r>
          </a:p>
          <a:p>
            <a:endParaRPr lang="en-CA" dirty="0"/>
          </a:p>
          <a:p>
            <a:r>
              <a:rPr lang="en-CA" dirty="0" smtClean="0"/>
              <a:t>Therefore, the probability that </a:t>
            </a:r>
            <a:r>
              <a:rPr lang="en-CA" dirty="0" err="1" smtClean="0"/>
              <a:t>Nemo</a:t>
            </a:r>
            <a:r>
              <a:rPr lang="en-CA" dirty="0" smtClean="0"/>
              <a:t> will escape from the diver’s net is 1/26.</a:t>
            </a:r>
            <a:endParaRPr lang="en-CA" dirty="0"/>
          </a:p>
        </p:txBody>
      </p:sp>
      <p:sp>
        <p:nvSpPr>
          <p:cNvPr id="7" name="TextBox 6"/>
          <p:cNvSpPr txBox="1"/>
          <p:nvPr/>
        </p:nvSpPr>
        <p:spPr>
          <a:xfrm>
            <a:off x="5724128" y="1844824"/>
            <a:ext cx="1260140" cy="923330"/>
          </a:xfrm>
          <a:prstGeom prst="rect">
            <a:avLst/>
          </a:prstGeom>
          <a:noFill/>
        </p:spPr>
        <p:txBody>
          <a:bodyPr wrap="square" rtlCol="0">
            <a:spAutoFit/>
          </a:bodyPr>
          <a:lstStyle/>
          <a:p>
            <a:r>
              <a:rPr lang="en-CA" dirty="0" smtClean="0"/>
              <a:t>Move blue box for answer</a:t>
            </a:r>
          </a:p>
        </p:txBody>
      </p:sp>
      <p:pic>
        <p:nvPicPr>
          <p:cNvPr id="2050" name="Picture 2" descr="C:\Users\Sara\AppData\Local\Microsoft\Windows\Temporary Internet Files\Content.IE5\4XFOU1IR\MC90043267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68" y="1606702"/>
            <a:ext cx="1358881" cy="13588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60371" y="3573016"/>
            <a:ext cx="3832109"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smtClean="0"/>
          </a:p>
          <a:p>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19730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4653136"/>
            <a:ext cx="3812645" cy="2429934"/>
          </a:xfrm>
        </p:spPr>
        <p:txBody>
          <a:bodyPr/>
          <a:lstStyle/>
          <a:p>
            <a:r>
              <a:rPr lang="en-CA" dirty="0" smtClean="0"/>
              <a:t> </a:t>
            </a:r>
            <a:br>
              <a:rPr lang="en-CA" dirty="0" smtClean="0"/>
            </a:br>
            <a:endParaRPr lang="en-CA" dirty="0"/>
          </a:p>
        </p:txBody>
      </p:sp>
      <p:sp>
        <p:nvSpPr>
          <p:cNvPr id="3" name="Text Placeholder 2"/>
          <p:cNvSpPr>
            <a:spLocks noGrp="1"/>
          </p:cNvSpPr>
          <p:nvPr>
            <p:ph type="body" sz="half" idx="2"/>
          </p:nvPr>
        </p:nvSpPr>
        <p:spPr>
          <a:xfrm>
            <a:off x="4788024" y="1700808"/>
            <a:ext cx="3888432" cy="3168352"/>
          </a:xfrm>
        </p:spPr>
        <p:txBody>
          <a:bodyPr>
            <a:normAutofit/>
          </a:bodyPr>
          <a:lstStyle/>
          <a:p>
            <a:r>
              <a:rPr lang="en-CA" dirty="0" smtClean="0"/>
              <a:t>After </a:t>
            </a:r>
            <a:r>
              <a:rPr lang="en-CA" dirty="0" err="1" smtClean="0"/>
              <a:t>Nemo</a:t>
            </a:r>
            <a:r>
              <a:rPr lang="en-CA" dirty="0" smtClean="0"/>
              <a:t> gets taken, Marlin chases after him to save him. He loses the boat that </a:t>
            </a:r>
            <a:r>
              <a:rPr lang="en-CA" dirty="0" err="1" smtClean="0"/>
              <a:t>Nemo</a:t>
            </a:r>
            <a:r>
              <a:rPr lang="en-CA" dirty="0" smtClean="0"/>
              <a:t> got taken in and accidentally runs into Dory.</a:t>
            </a:r>
          </a:p>
          <a:p>
            <a:endParaRPr lang="en-CA" dirty="0"/>
          </a:p>
          <a:p>
            <a:r>
              <a:rPr lang="en-CA" dirty="0" smtClean="0"/>
              <a:t>Finding Dory could be determined using conditional probability. Dory was accidentally hit by Marlin out of a large school of fish what was the conditional probability of that?</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36" b="11936"/>
          <a:stretch>
            <a:fillRect/>
          </a:stretch>
        </p:blipFill>
        <p:spPr>
          <a:xfrm>
            <a:off x="539552" y="1412776"/>
            <a:ext cx="3823853" cy="3137520"/>
          </a:xfrm>
        </p:spPr>
      </p:pic>
    </p:spTree>
    <p:extLst>
      <p:ext uri="{BB962C8B-B14F-4D97-AF65-F5344CB8AC3E}">
        <p14:creationId xmlns:p14="http://schemas.microsoft.com/office/powerpoint/2010/main" val="252737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764704"/>
            <a:ext cx="2664296" cy="369332"/>
          </a:xfrm>
          <a:prstGeom prst="rect">
            <a:avLst/>
          </a:prstGeom>
          <a:noFill/>
        </p:spPr>
        <p:txBody>
          <a:bodyPr wrap="square" rtlCol="0">
            <a:spAutoFit/>
          </a:bodyPr>
          <a:lstStyle/>
          <a:p>
            <a:r>
              <a:rPr lang="en-CA" dirty="0" smtClean="0"/>
              <a:t>Question and ANSWER: </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01321806"/>
              </p:ext>
            </p:extLst>
          </p:nvPr>
        </p:nvGraphicFramePr>
        <p:xfrm>
          <a:off x="467544" y="2492896"/>
          <a:ext cx="6096000" cy="11125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CA" dirty="0" smtClean="0"/>
                        <a:t>Gender</a:t>
                      </a:r>
                      <a:endParaRPr lang="en-CA" dirty="0"/>
                    </a:p>
                  </a:txBody>
                  <a:tcPr/>
                </a:tc>
                <a:tc>
                  <a:txBody>
                    <a:bodyPr/>
                    <a:lstStyle/>
                    <a:p>
                      <a:r>
                        <a:rPr lang="en-CA" dirty="0" smtClean="0"/>
                        <a:t>Yellow</a:t>
                      </a:r>
                      <a:endParaRPr lang="en-CA" dirty="0"/>
                    </a:p>
                  </a:txBody>
                  <a:tcPr/>
                </a:tc>
                <a:tc>
                  <a:txBody>
                    <a:bodyPr/>
                    <a:lstStyle/>
                    <a:p>
                      <a:r>
                        <a:rPr lang="en-CA" dirty="0" smtClean="0"/>
                        <a:t>Green</a:t>
                      </a:r>
                      <a:endParaRPr lang="en-CA" dirty="0"/>
                    </a:p>
                  </a:txBody>
                  <a:tcPr/>
                </a:tc>
                <a:tc>
                  <a:txBody>
                    <a:bodyPr/>
                    <a:lstStyle/>
                    <a:p>
                      <a:r>
                        <a:rPr lang="en-CA" dirty="0" smtClean="0"/>
                        <a:t>Brown</a:t>
                      </a:r>
                      <a:endParaRPr lang="en-CA" dirty="0"/>
                    </a:p>
                  </a:txBody>
                  <a:tcPr/>
                </a:tc>
                <a:tc>
                  <a:txBody>
                    <a:bodyPr/>
                    <a:lstStyle/>
                    <a:p>
                      <a:r>
                        <a:rPr lang="en-CA" dirty="0" smtClean="0"/>
                        <a:t>Blue</a:t>
                      </a:r>
                      <a:endParaRPr lang="en-CA" dirty="0"/>
                    </a:p>
                  </a:txBody>
                  <a:tcPr/>
                </a:tc>
              </a:tr>
              <a:tr h="370840">
                <a:tc>
                  <a:txBody>
                    <a:bodyPr/>
                    <a:lstStyle/>
                    <a:p>
                      <a:r>
                        <a:rPr lang="en-CA" dirty="0" smtClean="0"/>
                        <a:t>Males</a:t>
                      </a:r>
                      <a:endParaRPr lang="en-CA" dirty="0"/>
                    </a:p>
                  </a:txBody>
                  <a:tcPr/>
                </a:tc>
                <a:tc>
                  <a:txBody>
                    <a:bodyPr/>
                    <a:lstStyle/>
                    <a:p>
                      <a:r>
                        <a:rPr lang="en-CA" dirty="0" smtClean="0"/>
                        <a:t>5</a:t>
                      </a:r>
                      <a:endParaRPr lang="en-CA" dirty="0"/>
                    </a:p>
                  </a:txBody>
                  <a:tcPr/>
                </a:tc>
                <a:tc>
                  <a:txBody>
                    <a:bodyPr/>
                    <a:lstStyle/>
                    <a:p>
                      <a:r>
                        <a:rPr lang="en-CA" dirty="0" smtClean="0"/>
                        <a:t>7</a:t>
                      </a:r>
                      <a:endParaRPr lang="en-CA" dirty="0"/>
                    </a:p>
                  </a:txBody>
                  <a:tcPr/>
                </a:tc>
                <a:tc>
                  <a:txBody>
                    <a:bodyPr/>
                    <a:lstStyle/>
                    <a:p>
                      <a:r>
                        <a:rPr lang="en-CA" dirty="0" smtClean="0"/>
                        <a:t>4</a:t>
                      </a:r>
                      <a:endParaRPr lang="en-CA" dirty="0"/>
                    </a:p>
                  </a:txBody>
                  <a:tcPr/>
                </a:tc>
                <a:tc>
                  <a:txBody>
                    <a:bodyPr/>
                    <a:lstStyle/>
                    <a:p>
                      <a:r>
                        <a:rPr lang="en-CA" dirty="0" smtClean="0"/>
                        <a:t>9</a:t>
                      </a:r>
                      <a:endParaRPr lang="en-CA" dirty="0"/>
                    </a:p>
                  </a:txBody>
                  <a:tcPr/>
                </a:tc>
              </a:tr>
              <a:tr h="370840">
                <a:tc>
                  <a:txBody>
                    <a:bodyPr/>
                    <a:lstStyle/>
                    <a:p>
                      <a:r>
                        <a:rPr lang="en-CA" dirty="0" smtClean="0"/>
                        <a:t>Females</a:t>
                      </a:r>
                      <a:endParaRPr lang="en-CA" dirty="0"/>
                    </a:p>
                  </a:txBody>
                  <a:tcPr/>
                </a:tc>
                <a:tc>
                  <a:txBody>
                    <a:bodyPr/>
                    <a:lstStyle/>
                    <a:p>
                      <a:r>
                        <a:rPr lang="en-CA" dirty="0" smtClean="0"/>
                        <a:t>7</a:t>
                      </a:r>
                      <a:endParaRPr lang="en-CA" dirty="0"/>
                    </a:p>
                  </a:txBody>
                  <a:tcPr/>
                </a:tc>
                <a:tc>
                  <a:txBody>
                    <a:bodyPr/>
                    <a:lstStyle/>
                    <a:p>
                      <a:r>
                        <a:rPr lang="en-CA" dirty="0" smtClean="0"/>
                        <a:t>3</a:t>
                      </a:r>
                      <a:endParaRPr lang="en-CA" dirty="0"/>
                    </a:p>
                  </a:txBody>
                  <a:tcPr/>
                </a:tc>
                <a:tc>
                  <a:txBody>
                    <a:bodyPr/>
                    <a:lstStyle/>
                    <a:p>
                      <a:r>
                        <a:rPr lang="en-CA" dirty="0" smtClean="0"/>
                        <a:t>8</a:t>
                      </a:r>
                      <a:endParaRPr lang="en-CA" dirty="0"/>
                    </a:p>
                  </a:txBody>
                  <a:tcPr/>
                </a:tc>
                <a:tc>
                  <a:txBody>
                    <a:bodyPr/>
                    <a:lstStyle/>
                    <a:p>
                      <a:r>
                        <a:rPr lang="en-CA" dirty="0" smtClean="0"/>
                        <a:t>1</a:t>
                      </a:r>
                      <a:endParaRPr lang="en-CA" dirty="0"/>
                    </a:p>
                  </a:txBody>
                  <a:tcPr/>
                </a:tc>
              </a:tr>
            </a:tbl>
          </a:graphicData>
        </a:graphic>
      </p:graphicFrame>
      <p:sp>
        <p:nvSpPr>
          <p:cNvPr id="5" name="TextBox 4"/>
          <p:cNvSpPr txBox="1"/>
          <p:nvPr/>
        </p:nvSpPr>
        <p:spPr>
          <a:xfrm>
            <a:off x="467544" y="1412776"/>
            <a:ext cx="5256584" cy="923330"/>
          </a:xfrm>
          <a:prstGeom prst="rect">
            <a:avLst/>
          </a:prstGeom>
          <a:noFill/>
        </p:spPr>
        <p:txBody>
          <a:bodyPr wrap="square" rtlCol="0">
            <a:spAutoFit/>
          </a:bodyPr>
          <a:lstStyle/>
          <a:p>
            <a:r>
              <a:rPr lang="en-CA" dirty="0" smtClean="0"/>
              <a:t>Using the below chart, what would be the conditional probability of finding Dory?</a:t>
            </a:r>
          </a:p>
          <a:p>
            <a:r>
              <a:rPr lang="en-CA" dirty="0" smtClean="0"/>
              <a:t>P(the fish is blue/female)</a:t>
            </a:r>
            <a:endParaRPr lang="en-CA" dirty="0"/>
          </a:p>
        </p:txBody>
      </p:sp>
      <p:sp>
        <p:nvSpPr>
          <p:cNvPr id="6" name="TextBox 5"/>
          <p:cNvSpPr txBox="1"/>
          <p:nvPr/>
        </p:nvSpPr>
        <p:spPr>
          <a:xfrm>
            <a:off x="1259632" y="4005064"/>
            <a:ext cx="5112568" cy="1477328"/>
          </a:xfrm>
          <a:prstGeom prst="rect">
            <a:avLst/>
          </a:prstGeom>
          <a:noFill/>
        </p:spPr>
        <p:txBody>
          <a:bodyPr wrap="square" rtlCol="0">
            <a:spAutoFit/>
          </a:bodyPr>
          <a:lstStyle/>
          <a:p>
            <a:r>
              <a:rPr lang="en-CA" dirty="0" smtClean="0"/>
              <a:t>P(the fish is blue/female)</a:t>
            </a:r>
          </a:p>
          <a:p>
            <a:r>
              <a:rPr lang="en-CA" dirty="0" smtClean="0"/>
              <a:t>= 1/19</a:t>
            </a:r>
          </a:p>
          <a:p>
            <a:endParaRPr lang="en-CA" dirty="0"/>
          </a:p>
          <a:p>
            <a:r>
              <a:rPr lang="en-CA" dirty="0" smtClean="0"/>
              <a:t>Therefore, using the chart the conditional probability of finding Dory was 1/19 fish.</a:t>
            </a:r>
            <a:endParaRPr lang="en-CA" dirty="0"/>
          </a:p>
        </p:txBody>
      </p:sp>
      <p:sp>
        <p:nvSpPr>
          <p:cNvPr id="7" name="TextBox 6"/>
          <p:cNvSpPr txBox="1"/>
          <p:nvPr/>
        </p:nvSpPr>
        <p:spPr>
          <a:xfrm>
            <a:off x="1249644" y="4005064"/>
            <a:ext cx="418645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CA" dirty="0"/>
          </a:p>
        </p:txBody>
      </p:sp>
      <p:pic>
        <p:nvPicPr>
          <p:cNvPr id="1026" name="Picture 2" descr="C:\Users\Sara\AppData\Local\Microsoft\Windows\Temporary Internet Files\Content.IE5\EQID51PL\MC90043267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763688" y="5482392"/>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19872" y="5877272"/>
            <a:ext cx="2016224" cy="646331"/>
          </a:xfrm>
          <a:prstGeom prst="rect">
            <a:avLst/>
          </a:prstGeom>
          <a:noFill/>
        </p:spPr>
        <p:txBody>
          <a:bodyPr wrap="square" rtlCol="0">
            <a:spAutoFit/>
          </a:bodyPr>
          <a:lstStyle/>
          <a:p>
            <a:r>
              <a:rPr lang="en-CA" dirty="0" smtClean="0"/>
              <a:t>Move blue box for answer</a:t>
            </a:r>
            <a:endParaRPr lang="en-CA" dirty="0"/>
          </a:p>
        </p:txBody>
      </p:sp>
    </p:spTree>
    <p:extLst>
      <p:ext uri="{BB962C8B-B14F-4D97-AF65-F5344CB8AC3E}">
        <p14:creationId xmlns:p14="http://schemas.microsoft.com/office/powerpoint/2010/main" val="35074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952</TotalTime>
  <Words>1984</Words>
  <Application>Microsoft Office PowerPoint</Application>
  <PresentationFormat>On-screen Show (4:3)</PresentationFormat>
  <Paragraphs>251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Waveform</vt:lpstr>
      <vt:lpstr>Finding Nemo </vt:lpstr>
      <vt:lpstr>PowerPoint Presentation</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 </vt:lpstr>
      <vt:lpstr>    </vt:lpstr>
      <vt:lpstr>Question and ANSWER:</vt:lpstr>
      <vt:lpstr>    </vt:lpstr>
      <vt:lpstr>     </vt:lpstr>
      <vt:lpstr>PowerPoint Presentation</vt:lpstr>
      <vt:lpstr>     </vt:lpstr>
      <vt:lpstr>PowerPoint Presentation</vt:lpstr>
      <vt:lpstr>        </vt:lpstr>
      <vt:lpstr>PowerPoint Presentation</vt:lpstr>
      <vt:lpstr>     </vt:lpstr>
      <vt:lpstr>PowerPoint Presentation</vt:lpstr>
      <vt:lpstr>    </vt:lpstr>
      <vt:lpstr>PowerPoint Presentation</vt:lpstr>
      <vt:lpstr>      </vt:lpstr>
    </vt:vector>
  </TitlesOfParts>
  <Company>Upper Canada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Bambi</dc:title>
  <dc:creator>UCDSB</dc:creator>
  <cp:lastModifiedBy>UCDSB</cp:lastModifiedBy>
  <cp:revision>74</cp:revision>
  <dcterms:created xsi:type="dcterms:W3CDTF">2013-03-05T16:23:54Z</dcterms:created>
  <dcterms:modified xsi:type="dcterms:W3CDTF">2013-03-25T18:08:18Z</dcterms:modified>
</cp:coreProperties>
</file>