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4" r:id="rId8"/>
    <p:sldId id="265"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934511A-173E-4A52-AE1B-68D175720105}" type="datetimeFigureOut">
              <a:rPr lang="en-US" smtClean="0"/>
              <a:t>3/25/2013</a:t>
            </a:fld>
            <a:endParaRPr lang="en-US"/>
          </a:p>
        </p:txBody>
      </p:sp>
      <p:sp>
        <p:nvSpPr>
          <p:cNvPr id="17" name="Slide Number Placeholder 16"/>
          <p:cNvSpPr>
            <a:spLocks noGrp="1"/>
          </p:cNvSpPr>
          <p:nvPr>
            <p:ph type="sldNum" sz="quarter" idx="11"/>
          </p:nvPr>
        </p:nvSpPr>
        <p:spPr/>
        <p:txBody>
          <a:bodyPr/>
          <a:lstStyle/>
          <a:p>
            <a:fld id="{DD63E8B8-C3A5-40D8-846F-9A88176E5AD0}"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511A-173E-4A52-AE1B-68D175720105}"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3E8B8-C3A5-40D8-846F-9A88176E5A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511A-173E-4A52-AE1B-68D175720105}"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3E8B8-C3A5-40D8-846F-9A88176E5AD0}"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934511A-173E-4A52-AE1B-68D175720105}" type="datetimeFigureOut">
              <a:rPr lang="en-US" smtClean="0"/>
              <a:t>3/25/2013</a:t>
            </a:fld>
            <a:endParaRPr lang="en-US"/>
          </a:p>
        </p:txBody>
      </p:sp>
      <p:sp>
        <p:nvSpPr>
          <p:cNvPr id="12" name="Slide Number Placeholder 11"/>
          <p:cNvSpPr>
            <a:spLocks noGrp="1"/>
          </p:cNvSpPr>
          <p:nvPr>
            <p:ph type="sldNum" sz="quarter" idx="15"/>
          </p:nvPr>
        </p:nvSpPr>
        <p:spPr/>
        <p:txBody>
          <a:bodyPr/>
          <a:lstStyle/>
          <a:p>
            <a:fld id="{DD63E8B8-C3A5-40D8-846F-9A88176E5AD0}"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934511A-173E-4A52-AE1B-68D175720105}" type="datetimeFigureOut">
              <a:rPr lang="en-US" smtClean="0"/>
              <a:t>3/25/2013</a:t>
            </a:fld>
            <a:endParaRPr lang="en-US"/>
          </a:p>
        </p:txBody>
      </p:sp>
      <p:sp>
        <p:nvSpPr>
          <p:cNvPr id="14" name="Slide Number Placeholder 13"/>
          <p:cNvSpPr>
            <a:spLocks noGrp="1"/>
          </p:cNvSpPr>
          <p:nvPr>
            <p:ph type="sldNum" sz="quarter" idx="11"/>
          </p:nvPr>
        </p:nvSpPr>
        <p:spPr/>
        <p:txBody>
          <a:bodyPr/>
          <a:lstStyle/>
          <a:p>
            <a:fld id="{DD63E8B8-C3A5-40D8-846F-9A88176E5AD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934511A-173E-4A52-AE1B-68D175720105}" type="datetimeFigureOut">
              <a:rPr lang="en-US" smtClean="0"/>
              <a:t>3/25/2013</a:t>
            </a:fld>
            <a:endParaRPr lang="en-US"/>
          </a:p>
        </p:txBody>
      </p:sp>
      <p:sp>
        <p:nvSpPr>
          <p:cNvPr id="12" name="Slide Number Placeholder 11"/>
          <p:cNvSpPr>
            <a:spLocks noGrp="1"/>
          </p:cNvSpPr>
          <p:nvPr>
            <p:ph type="sldNum" sz="quarter" idx="16"/>
          </p:nvPr>
        </p:nvSpPr>
        <p:spPr/>
        <p:txBody>
          <a:bodyPr/>
          <a:lstStyle/>
          <a:p>
            <a:fld id="{DD63E8B8-C3A5-40D8-846F-9A88176E5AD0}"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934511A-173E-4A52-AE1B-68D175720105}" type="datetimeFigureOut">
              <a:rPr lang="en-US" smtClean="0"/>
              <a:t>3/25/2013</a:t>
            </a:fld>
            <a:endParaRPr lang="en-US"/>
          </a:p>
        </p:txBody>
      </p:sp>
      <p:sp>
        <p:nvSpPr>
          <p:cNvPr id="12" name="Slide Number Placeholder 11"/>
          <p:cNvSpPr>
            <a:spLocks noGrp="1"/>
          </p:cNvSpPr>
          <p:nvPr>
            <p:ph type="sldNum" sz="quarter" idx="17"/>
          </p:nvPr>
        </p:nvSpPr>
        <p:spPr/>
        <p:txBody>
          <a:bodyPr/>
          <a:lstStyle/>
          <a:p>
            <a:fld id="{DD63E8B8-C3A5-40D8-846F-9A88176E5AD0}"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934511A-173E-4A52-AE1B-68D175720105}" type="datetimeFigureOut">
              <a:rPr lang="en-US" smtClean="0"/>
              <a:t>3/25/2013</a:t>
            </a:fld>
            <a:endParaRPr lang="en-US"/>
          </a:p>
        </p:txBody>
      </p:sp>
      <p:sp>
        <p:nvSpPr>
          <p:cNvPr id="16" name="Slide Number Placeholder 15"/>
          <p:cNvSpPr>
            <a:spLocks noGrp="1"/>
          </p:cNvSpPr>
          <p:nvPr>
            <p:ph type="sldNum" sz="quarter" idx="11"/>
          </p:nvPr>
        </p:nvSpPr>
        <p:spPr/>
        <p:txBody>
          <a:bodyPr/>
          <a:lstStyle/>
          <a:p>
            <a:fld id="{DD63E8B8-C3A5-40D8-846F-9A88176E5AD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34511A-173E-4A52-AE1B-68D175720105}" type="datetimeFigureOut">
              <a:rPr lang="en-US" smtClean="0"/>
              <a:t>3/25/2013</a:t>
            </a:fld>
            <a:endParaRPr lang="en-US"/>
          </a:p>
        </p:txBody>
      </p:sp>
      <p:sp>
        <p:nvSpPr>
          <p:cNvPr id="8" name="Slide Number Placeholder 7"/>
          <p:cNvSpPr>
            <a:spLocks noGrp="1"/>
          </p:cNvSpPr>
          <p:nvPr>
            <p:ph type="sldNum" sz="quarter" idx="11"/>
          </p:nvPr>
        </p:nvSpPr>
        <p:spPr/>
        <p:txBody>
          <a:bodyPr/>
          <a:lstStyle/>
          <a:p>
            <a:fld id="{DD63E8B8-C3A5-40D8-846F-9A88176E5A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934511A-173E-4A52-AE1B-68D175720105}" type="datetimeFigureOut">
              <a:rPr lang="en-US" smtClean="0"/>
              <a:t>3/25/2013</a:t>
            </a:fld>
            <a:endParaRPr lang="en-US"/>
          </a:p>
        </p:txBody>
      </p:sp>
      <p:sp>
        <p:nvSpPr>
          <p:cNvPr id="19" name="Slide Number Placeholder 18"/>
          <p:cNvSpPr>
            <a:spLocks noGrp="1"/>
          </p:cNvSpPr>
          <p:nvPr>
            <p:ph type="sldNum" sz="quarter" idx="16"/>
          </p:nvPr>
        </p:nvSpPr>
        <p:spPr/>
        <p:txBody>
          <a:bodyPr/>
          <a:lstStyle/>
          <a:p>
            <a:fld id="{DD63E8B8-C3A5-40D8-846F-9A88176E5AD0}"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934511A-173E-4A52-AE1B-68D175720105}" type="datetimeFigureOut">
              <a:rPr lang="en-US" smtClean="0"/>
              <a:t>3/25/2013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D63E8B8-C3A5-40D8-846F-9A88176E5AD0}"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934511A-173E-4A52-AE1B-68D175720105}" type="datetimeFigureOut">
              <a:rPr lang="en-US" smtClean="0"/>
              <a:t>3/25/2013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D63E8B8-C3A5-40D8-846F-9A88176E5AD0}"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 Counting Stories Project</a:t>
            </a:r>
            <a:endParaRPr lang="en-US" dirty="0"/>
          </a:p>
        </p:txBody>
      </p:sp>
      <p:sp>
        <p:nvSpPr>
          <p:cNvPr id="2" name="Title 1"/>
          <p:cNvSpPr>
            <a:spLocks noGrp="1"/>
          </p:cNvSpPr>
          <p:nvPr>
            <p:ph type="title"/>
          </p:nvPr>
        </p:nvSpPr>
        <p:spPr/>
        <p:txBody>
          <a:bodyPr>
            <a:normAutofit/>
          </a:bodyPr>
          <a:lstStyle/>
          <a:p>
            <a:r>
              <a:rPr lang="en-US" sz="2000" dirty="0" smtClean="0">
                <a:latin typeface="Lucida Calligraphy" pitchFamily="66" charset="0"/>
              </a:rPr>
              <a:t>Lady and the Tramp</a:t>
            </a:r>
            <a:endParaRPr lang="en-US" sz="2000" dirty="0">
              <a:latin typeface="Lucida Calligraphy" pitchFamily="66" charset="0"/>
            </a:endParaRPr>
          </a:p>
        </p:txBody>
      </p:sp>
    </p:spTree>
    <p:extLst>
      <p:ext uri="{BB962C8B-B14F-4D97-AF65-F5344CB8AC3E}">
        <p14:creationId xmlns:p14="http://schemas.microsoft.com/office/powerpoint/2010/main" val="2432886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smtClean="0"/>
              <a:t>In this question, there are both </a:t>
            </a:r>
            <a:r>
              <a:rPr lang="en-CA" dirty="0" smtClean="0">
                <a:solidFill>
                  <a:srgbClr val="FF66CC"/>
                </a:solidFill>
              </a:rPr>
              <a:t>mutually exclusive</a:t>
            </a:r>
            <a:r>
              <a:rPr lang="en-CA" dirty="0" smtClean="0"/>
              <a:t> and </a:t>
            </a:r>
            <a:r>
              <a:rPr lang="en-CA" dirty="0" smtClean="0">
                <a:solidFill>
                  <a:srgbClr val="FF66CC"/>
                </a:solidFill>
              </a:rPr>
              <a:t>non-mutually exclusive events</a:t>
            </a:r>
            <a:r>
              <a:rPr lang="en-CA" dirty="0" smtClean="0"/>
              <a:t>. </a:t>
            </a:r>
          </a:p>
          <a:p>
            <a:r>
              <a:rPr lang="en-CA" dirty="0" smtClean="0"/>
              <a:t>The </a:t>
            </a:r>
            <a:r>
              <a:rPr lang="en-CA" dirty="0" smtClean="0">
                <a:solidFill>
                  <a:srgbClr val="FF66CC"/>
                </a:solidFill>
              </a:rPr>
              <a:t>mutually exclusive event </a:t>
            </a:r>
            <a:r>
              <a:rPr lang="en-CA" dirty="0" smtClean="0"/>
              <a:t>would be the 2 trains that never leave the station because they do not coincide with the other trains. </a:t>
            </a:r>
          </a:p>
          <a:p>
            <a:r>
              <a:rPr lang="en-CA" dirty="0" smtClean="0"/>
              <a:t>The </a:t>
            </a:r>
            <a:r>
              <a:rPr lang="en-CA" dirty="0" smtClean="0">
                <a:solidFill>
                  <a:srgbClr val="FF66CC"/>
                </a:solidFill>
              </a:rPr>
              <a:t>non-mutually exclusive events </a:t>
            </a:r>
            <a:r>
              <a:rPr lang="en-CA" dirty="0" smtClean="0"/>
              <a:t>are the trains going to Sussex and London because some of the trains go to both. </a:t>
            </a:r>
            <a:endParaRPr lang="en-CA" dirty="0"/>
          </a:p>
        </p:txBody>
      </p:sp>
      <p:sp>
        <p:nvSpPr>
          <p:cNvPr id="3" name="Content Placeholder 2"/>
          <p:cNvSpPr>
            <a:spLocks noGrp="1"/>
          </p:cNvSpPr>
          <p:nvPr>
            <p:ph sz="quarter" idx="14"/>
          </p:nvPr>
        </p:nvSpPr>
        <p:spPr/>
        <p:txBody>
          <a:bodyPr>
            <a:normAutofit fontScale="92500" lnSpcReduction="10000"/>
          </a:bodyPr>
          <a:lstStyle/>
          <a:p>
            <a:r>
              <a:rPr lang="en-CA" dirty="0" smtClean="0"/>
              <a:t>In order to figure out how many of the trains go </a:t>
            </a:r>
            <a:r>
              <a:rPr lang="en-CA" u="sng" dirty="0" smtClean="0"/>
              <a:t>just</a:t>
            </a:r>
            <a:r>
              <a:rPr lang="en-CA" dirty="0" smtClean="0"/>
              <a:t> to London, we will use the following formula (make note of the algebraic representations):</a:t>
            </a:r>
          </a:p>
          <a:p>
            <a:r>
              <a:rPr lang="en-CA" sz="1600" dirty="0" smtClean="0"/>
              <a:t>T=Total Trains, S=Sussex, L=Just London, SandL=Sussex and London, Y=Yard</a:t>
            </a:r>
          </a:p>
          <a:p>
            <a:pPr algn="l"/>
            <a:r>
              <a:rPr lang="en-CA" dirty="0" smtClean="0">
                <a:solidFill>
                  <a:srgbClr val="00B0F0"/>
                </a:solidFill>
              </a:rPr>
              <a:t>      T=(S-SandL)+L+SandL+Y</a:t>
            </a:r>
          </a:p>
          <a:p>
            <a:pPr algn="l"/>
            <a:r>
              <a:rPr lang="en-CA" dirty="0" smtClean="0">
                <a:solidFill>
                  <a:srgbClr val="00B0F0"/>
                </a:solidFill>
              </a:rPr>
              <a:t>     24=(10-4)+L+4+2</a:t>
            </a:r>
          </a:p>
          <a:p>
            <a:pPr algn="l"/>
            <a:r>
              <a:rPr lang="en-CA" dirty="0" smtClean="0">
                <a:solidFill>
                  <a:srgbClr val="00B0F0"/>
                </a:solidFill>
              </a:rPr>
              <a:t>     24=6+4+2+L</a:t>
            </a:r>
          </a:p>
          <a:p>
            <a:pPr algn="l"/>
            <a:r>
              <a:rPr lang="en-CA" dirty="0" smtClean="0">
                <a:solidFill>
                  <a:srgbClr val="00B0F0"/>
                </a:solidFill>
              </a:rPr>
              <a:t>     24=12+L</a:t>
            </a:r>
          </a:p>
          <a:p>
            <a:pPr algn="l"/>
            <a:r>
              <a:rPr lang="en-CA" dirty="0" smtClean="0">
                <a:solidFill>
                  <a:srgbClr val="00B0F0"/>
                </a:solidFill>
              </a:rPr>
              <a:t>24-12=L</a:t>
            </a:r>
          </a:p>
          <a:p>
            <a:pPr algn="l"/>
            <a:r>
              <a:rPr lang="en-CA" dirty="0" smtClean="0">
                <a:solidFill>
                  <a:srgbClr val="00B0F0"/>
                </a:solidFill>
              </a:rPr>
              <a:t>     12=L</a:t>
            </a:r>
          </a:p>
          <a:p>
            <a:pPr algn="l"/>
            <a:r>
              <a:rPr lang="en-CA" dirty="0" smtClean="0"/>
              <a:t>Therefore, 12 trains go just to London.</a:t>
            </a:r>
            <a:endParaRPr lang="en-CA" dirty="0"/>
          </a:p>
        </p:txBody>
      </p:sp>
      <p:sp>
        <p:nvSpPr>
          <p:cNvPr id="4" name="Title 3"/>
          <p:cNvSpPr>
            <a:spLocks noGrp="1"/>
          </p:cNvSpPr>
          <p:nvPr>
            <p:ph type="title"/>
          </p:nvPr>
        </p:nvSpPr>
        <p:spPr/>
        <p:txBody>
          <a:bodyPr/>
          <a:lstStyle/>
          <a:p>
            <a:r>
              <a:rPr lang="en-CA" dirty="0" smtClean="0"/>
              <a:t>The Solution</a:t>
            </a:r>
            <a:endParaRPr lang="en-CA" dirty="0"/>
          </a:p>
        </p:txBody>
      </p:sp>
    </p:spTree>
    <p:extLst>
      <p:ext uri="{BB962C8B-B14F-4D97-AF65-F5344CB8AC3E}">
        <p14:creationId xmlns:p14="http://schemas.microsoft.com/office/powerpoint/2010/main" val="3592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4437112"/>
            <a:ext cx="8064896" cy="2088232"/>
          </a:xfrm>
        </p:spPr>
        <p:txBody>
          <a:bodyPr/>
          <a:lstStyle/>
          <a:p>
            <a:r>
              <a:rPr lang="en-CA" dirty="0" smtClean="0"/>
              <a:t>Just behind Tramp’s trainyard, there was a street that featured two of his favourite breakfast joints: The Bakery and Tony’s. The Bakery was only willing to feed Tramp breakfast 3 days a week. Tony’s, however, would feed him breakfast 5 days a week. What is the probability that Tramp will be able to get breakfast from both The Bakery and Tony’s?</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555776" y="1916832"/>
            <a:ext cx="4022725" cy="2354765"/>
          </a:xfrm>
        </p:spPr>
      </p:pic>
      <p:sp>
        <p:nvSpPr>
          <p:cNvPr id="4" name="Title 3"/>
          <p:cNvSpPr>
            <a:spLocks noGrp="1"/>
          </p:cNvSpPr>
          <p:nvPr>
            <p:ph type="title"/>
          </p:nvPr>
        </p:nvSpPr>
        <p:spPr/>
        <p:txBody>
          <a:bodyPr/>
          <a:lstStyle/>
          <a:p>
            <a:r>
              <a:rPr lang="en-CA" dirty="0" smtClean="0">
                <a:latin typeface="Lucida Calligraphy" pitchFamily="66" charset="0"/>
              </a:rPr>
              <a:t>“Breakfast…”</a:t>
            </a:r>
            <a:endParaRPr lang="en-CA" dirty="0">
              <a:latin typeface="Lucida Calligraphy" pitchFamily="66" charset="0"/>
            </a:endParaRPr>
          </a:p>
        </p:txBody>
      </p:sp>
    </p:spTree>
    <p:extLst>
      <p:ext uri="{BB962C8B-B14F-4D97-AF65-F5344CB8AC3E}">
        <p14:creationId xmlns:p14="http://schemas.microsoft.com/office/powerpoint/2010/main" val="1902354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CA" dirty="0" smtClean="0"/>
              <a:t>Since these are </a:t>
            </a:r>
            <a:r>
              <a:rPr lang="en-CA" dirty="0" smtClean="0">
                <a:solidFill>
                  <a:srgbClr val="FF66CC"/>
                </a:solidFill>
              </a:rPr>
              <a:t>independent events</a:t>
            </a:r>
            <a:r>
              <a:rPr lang="en-CA" dirty="0" smtClean="0"/>
              <a:t>, meaning that they do not rely on eachother to occur. By this standard, we are able to simply use the </a:t>
            </a:r>
            <a:r>
              <a:rPr lang="en-CA" dirty="0" smtClean="0">
                <a:solidFill>
                  <a:srgbClr val="FF66CC"/>
                </a:solidFill>
              </a:rPr>
              <a:t>multiplicative theory</a:t>
            </a:r>
            <a:r>
              <a:rPr lang="en-CA" dirty="0" smtClean="0"/>
              <a:t> to deduce the probability that Tramp will be able to eat from both restaurants:</a:t>
            </a:r>
          </a:p>
          <a:p>
            <a:pPr algn="l"/>
            <a:r>
              <a:rPr lang="en-CA" dirty="0" smtClean="0">
                <a:solidFill>
                  <a:srgbClr val="00B0F0"/>
                </a:solidFill>
              </a:rPr>
              <a:t>P(BandT)=P(B) x P(T)</a:t>
            </a:r>
          </a:p>
          <a:p>
            <a:pPr algn="l"/>
            <a:r>
              <a:rPr lang="en-CA" dirty="0"/>
              <a:t>	</a:t>
            </a:r>
            <a:r>
              <a:rPr lang="en-CA" dirty="0" smtClean="0"/>
              <a:t> </a:t>
            </a:r>
            <a:r>
              <a:rPr lang="en-CA" dirty="0" smtClean="0">
                <a:solidFill>
                  <a:srgbClr val="00B0F0"/>
                </a:solidFill>
              </a:rPr>
              <a:t>=3/7 x 5/7</a:t>
            </a:r>
          </a:p>
          <a:p>
            <a:pPr algn="l"/>
            <a:r>
              <a:rPr lang="en-CA" dirty="0"/>
              <a:t>	</a:t>
            </a:r>
            <a:r>
              <a:rPr lang="en-CA" dirty="0" smtClean="0"/>
              <a:t> </a:t>
            </a:r>
            <a:r>
              <a:rPr lang="en-CA" dirty="0" smtClean="0">
                <a:solidFill>
                  <a:srgbClr val="00B0F0"/>
                </a:solidFill>
              </a:rPr>
              <a:t>=15/49</a:t>
            </a:r>
            <a:endParaRPr lang="en-CA" dirty="0"/>
          </a:p>
          <a:p>
            <a:pPr algn="l"/>
            <a:r>
              <a:rPr lang="en-CA" dirty="0" smtClean="0"/>
              <a:t>Therefore, the probability of Tramp being able to eat from both The Bakery and Tony’s is </a:t>
            </a:r>
            <a:r>
              <a:rPr lang="en-CA" dirty="0" smtClean="0">
                <a:solidFill>
                  <a:srgbClr val="92D050"/>
                </a:solidFill>
              </a:rPr>
              <a:t>15/49</a:t>
            </a:r>
            <a:r>
              <a:rPr lang="en-CA" dirty="0" smtClean="0"/>
              <a:t>.</a:t>
            </a:r>
          </a:p>
        </p:txBody>
      </p:sp>
      <p:pic>
        <p:nvPicPr>
          <p:cNvPr id="5" name="Content Placeholder 4"/>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604" t="14175" r="827" b="16255"/>
          <a:stretch/>
        </p:blipFill>
        <p:spPr>
          <a:xfrm>
            <a:off x="4688378" y="3158836"/>
            <a:ext cx="3965171" cy="1679171"/>
          </a:xfrm>
        </p:spPr>
      </p:pic>
      <p:sp>
        <p:nvSpPr>
          <p:cNvPr id="4" name="Title 3"/>
          <p:cNvSpPr>
            <a:spLocks noGrp="1"/>
          </p:cNvSpPr>
          <p:nvPr>
            <p:ph type="title"/>
          </p:nvPr>
        </p:nvSpPr>
        <p:spPr/>
        <p:txBody>
          <a:bodyPr/>
          <a:lstStyle/>
          <a:p>
            <a:r>
              <a:rPr lang="en-CA" dirty="0" smtClean="0"/>
              <a:t>The Probability</a:t>
            </a:r>
            <a:endParaRPr lang="en-CA" dirty="0"/>
          </a:p>
        </p:txBody>
      </p:sp>
    </p:spTree>
    <p:extLst>
      <p:ext uri="{BB962C8B-B14F-4D97-AF65-F5344CB8AC3E}">
        <p14:creationId xmlns:p14="http://schemas.microsoft.com/office/powerpoint/2010/main" val="45961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4077072"/>
            <a:ext cx="8003232" cy="2520280"/>
          </a:xfrm>
        </p:spPr>
        <p:txBody>
          <a:bodyPr>
            <a:normAutofit lnSpcReduction="10000"/>
          </a:bodyPr>
          <a:lstStyle/>
          <a:p>
            <a:r>
              <a:rPr lang="en-CA" dirty="0" smtClean="0"/>
              <a:t>It’s Saturday afternoon and Tramp always goes for a walk in the rich neighbourhood on Saturday afternoons to see the families like the ones he makes up. Every Saturday afternoon he goes to the same little crescent, Lady’s crescent, and spins with his eyes closed. Whichever house his nose is pointing at when he stops, he will check it out. There are 5 houses on the crescent. Given that Lady has a 1/3 chance of being out in her yard on any particular afternoon, depending on how Darling was feeling, what are the chances that Tramp and Lady will meet?</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15616" y="1844824"/>
            <a:ext cx="6742994" cy="2057981"/>
          </a:xfrm>
        </p:spPr>
      </p:pic>
      <p:sp>
        <p:nvSpPr>
          <p:cNvPr id="4" name="Title 3"/>
          <p:cNvSpPr>
            <a:spLocks noGrp="1"/>
          </p:cNvSpPr>
          <p:nvPr>
            <p:ph type="title"/>
          </p:nvPr>
        </p:nvSpPr>
        <p:spPr/>
        <p:txBody>
          <a:bodyPr/>
          <a:lstStyle/>
          <a:p>
            <a:r>
              <a:rPr lang="en-CA" dirty="0" smtClean="0">
                <a:latin typeface="Lucida Calligraphy" pitchFamily="66" charset="0"/>
              </a:rPr>
              <a:t>“Wow, what a dame…”</a:t>
            </a:r>
            <a:endParaRPr lang="en-CA" dirty="0">
              <a:latin typeface="Lucida Calligraphy" pitchFamily="66" charset="0"/>
            </a:endParaRPr>
          </a:p>
        </p:txBody>
      </p:sp>
    </p:spTree>
    <p:extLst>
      <p:ext uri="{BB962C8B-B14F-4D97-AF65-F5344CB8AC3E}">
        <p14:creationId xmlns:p14="http://schemas.microsoft.com/office/powerpoint/2010/main" val="623892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CA" dirty="0" smtClean="0"/>
              <a:t>We are trying to find the </a:t>
            </a:r>
            <a:r>
              <a:rPr lang="en-CA" dirty="0" smtClean="0">
                <a:solidFill>
                  <a:srgbClr val="FF66CC"/>
                </a:solidFill>
              </a:rPr>
              <a:t>theoretical probability</a:t>
            </a:r>
            <a:r>
              <a:rPr lang="en-CA" dirty="0" smtClean="0"/>
              <a:t> that Lady and Tramp will meet. In order to do this, we will need to use the </a:t>
            </a:r>
            <a:r>
              <a:rPr lang="en-CA" dirty="0" smtClean="0">
                <a:solidFill>
                  <a:srgbClr val="FF66CC"/>
                </a:solidFill>
              </a:rPr>
              <a:t>multiplicative principle</a:t>
            </a:r>
            <a:r>
              <a:rPr lang="en-CA" dirty="0" smtClean="0"/>
              <a:t> again to deduce the probability of Lady being in the yard and Tramp picking her house: </a:t>
            </a:r>
          </a:p>
          <a:p>
            <a:pPr algn="l"/>
            <a:r>
              <a:rPr lang="en-CA" dirty="0" smtClean="0">
                <a:solidFill>
                  <a:srgbClr val="00B0F0"/>
                </a:solidFill>
              </a:rPr>
              <a:t>P(YandH)=P(Y) x P(H)</a:t>
            </a:r>
          </a:p>
          <a:p>
            <a:pPr algn="l"/>
            <a:r>
              <a:rPr lang="en-CA" dirty="0" smtClean="0">
                <a:solidFill>
                  <a:srgbClr val="00B0F0"/>
                </a:solidFill>
              </a:rPr>
              <a:t>             =1/3 x 1/5</a:t>
            </a:r>
          </a:p>
          <a:p>
            <a:pPr algn="l"/>
            <a:r>
              <a:rPr lang="en-CA" dirty="0" smtClean="0">
                <a:solidFill>
                  <a:srgbClr val="00B0F0"/>
                </a:solidFill>
              </a:rPr>
              <a:t>             =1/15</a:t>
            </a:r>
            <a:r>
              <a:rPr lang="en-CA" dirty="0"/>
              <a:t> </a:t>
            </a:r>
          </a:p>
          <a:p>
            <a:pPr algn="l"/>
            <a:r>
              <a:rPr lang="en-CA" dirty="0" smtClean="0"/>
              <a:t>Therefore, the theoretical probability that Lady and Tramp will meet is </a:t>
            </a:r>
            <a:r>
              <a:rPr lang="en-CA" dirty="0" smtClean="0">
                <a:solidFill>
                  <a:srgbClr val="92D050"/>
                </a:solidFill>
              </a:rPr>
              <a:t>1/15</a:t>
            </a:r>
            <a:r>
              <a:rPr lang="en-CA" dirty="0" smtClean="0"/>
              <a:t>. </a:t>
            </a:r>
          </a:p>
        </p:txBody>
      </p:sp>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18491" t="14883" r="20840" b="15851"/>
          <a:stretch/>
        </p:blipFill>
        <p:spPr>
          <a:xfrm>
            <a:off x="4788024" y="2708920"/>
            <a:ext cx="3700182" cy="2376264"/>
          </a:xfrm>
        </p:spPr>
      </p:pic>
      <p:sp>
        <p:nvSpPr>
          <p:cNvPr id="4" name="Title 3"/>
          <p:cNvSpPr>
            <a:spLocks noGrp="1"/>
          </p:cNvSpPr>
          <p:nvPr>
            <p:ph type="title"/>
          </p:nvPr>
        </p:nvSpPr>
        <p:spPr/>
        <p:txBody>
          <a:bodyPr/>
          <a:lstStyle/>
          <a:p>
            <a:r>
              <a:rPr lang="en-CA" dirty="0" smtClean="0"/>
              <a:t>The Probability</a:t>
            </a:r>
            <a:endParaRPr lang="en-CA" dirty="0"/>
          </a:p>
        </p:txBody>
      </p:sp>
    </p:spTree>
    <p:extLst>
      <p:ext uri="{BB962C8B-B14F-4D97-AF65-F5344CB8AC3E}">
        <p14:creationId xmlns:p14="http://schemas.microsoft.com/office/powerpoint/2010/main" val="2264013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4005064"/>
            <a:ext cx="8219255" cy="2308864"/>
          </a:xfrm>
        </p:spPr>
        <p:txBody>
          <a:bodyPr>
            <a:normAutofit/>
          </a:bodyPr>
          <a:lstStyle/>
          <a:p>
            <a:r>
              <a:rPr lang="en-CA" dirty="0" smtClean="0"/>
              <a:t>A precious little gift had arrived in the Dear household, a tiny baby boy. Jim and Darling were absolutely thrilled but also exhausted, so Aunt Sarah was kind enough to offer to babysit for the weekend to give them a break. One thing Lady loved about Aunt Sarah is that she always brought homemade dog treats for her. This time, Aunt Sarah brought a tin that has 15 treats in it: 7 brown, 4 blue, and 4 red. If Aunt Sarah is giving Lady two treats what is the probability that Lady will get the </a:t>
            </a:r>
            <a:r>
              <a:rPr lang="en-CA" dirty="0" smtClean="0">
                <a:solidFill>
                  <a:srgbClr val="FF66CC"/>
                </a:solidFill>
              </a:rPr>
              <a:t>outcome</a:t>
            </a:r>
            <a:r>
              <a:rPr lang="en-CA" dirty="0" smtClean="0"/>
              <a:t> of two red ones in a row?</a:t>
            </a:r>
            <a:endParaRPr lang="en-CA"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555776" y="1844824"/>
            <a:ext cx="4022725" cy="2182407"/>
          </a:xfrm>
        </p:spPr>
      </p:pic>
      <p:sp>
        <p:nvSpPr>
          <p:cNvPr id="4" name="Title 3"/>
          <p:cNvSpPr>
            <a:spLocks noGrp="1"/>
          </p:cNvSpPr>
          <p:nvPr>
            <p:ph type="title"/>
          </p:nvPr>
        </p:nvSpPr>
        <p:spPr/>
        <p:txBody>
          <a:bodyPr>
            <a:normAutofit/>
          </a:bodyPr>
          <a:lstStyle/>
          <a:p>
            <a:r>
              <a:rPr lang="en-CA" sz="1600" dirty="0" smtClean="0">
                <a:latin typeface="Lucida Calligraphy" pitchFamily="66" charset="0"/>
              </a:rPr>
              <a:t>“Aunt Sarah! Aunt Sarah!”</a:t>
            </a:r>
            <a:endParaRPr lang="en-CA" sz="1600" dirty="0">
              <a:latin typeface="Lucida Calligraphy" pitchFamily="66" charset="0"/>
            </a:endParaRPr>
          </a:p>
        </p:txBody>
      </p:sp>
    </p:spTree>
    <p:extLst>
      <p:ext uri="{BB962C8B-B14F-4D97-AF65-F5344CB8AC3E}">
        <p14:creationId xmlns:p14="http://schemas.microsoft.com/office/powerpoint/2010/main" val="3656597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CA" dirty="0" smtClean="0"/>
              <a:t>This time it’s a little different as we are finding </a:t>
            </a:r>
            <a:r>
              <a:rPr lang="en-CA" dirty="0" smtClean="0">
                <a:solidFill>
                  <a:srgbClr val="FF66CC"/>
                </a:solidFill>
              </a:rPr>
              <a:t>conditional probability</a:t>
            </a:r>
            <a:r>
              <a:rPr lang="en-CA" dirty="0" smtClean="0"/>
              <a:t> because there is a </a:t>
            </a:r>
            <a:r>
              <a:rPr lang="en-CA" dirty="0" smtClean="0">
                <a:solidFill>
                  <a:srgbClr val="FF66CC"/>
                </a:solidFill>
              </a:rPr>
              <a:t>dependant event </a:t>
            </a:r>
            <a:r>
              <a:rPr lang="en-CA" dirty="0" smtClean="0"/>
              <a:t>involved. If one red cookie has already been taken and eaten by Lady, the probability of choosing another red cookie will have changed, because not only is there less cookie, but also one less red cookie specifically. Therefore, this time we will still be using the </a:t>
            </a:r>
            <a:r>
              <a:rPr lang="en-CA" dirty="0" smtClean="0">
                <a:solidFill>
                  <a:srgbClr val="FF66CC"/>
                </a:solidFill>
              </a:rPr>
              <a:t>multiplicative principle</a:t>
            </a:r>
            <a:r>
              <a:rPr lang="en-CA" dirty="0" smtClean="0"/>
              <a:t>, however we will be using the following formula:</a:t>
            </a:r>
          </a:p>
          <a:p>
            <a:r>
              <a:rPr lang="en-CA" dirty="0" smtClean="0">
                <a:solidFill>
                  <a:srgbClr val="FF66CC"/>
                </a:solidFill>
              </a:rPr>
              <a:t>P(R1andR2)=P(R1) x P(R2|R1)</a:t>
            </a:r>
          </a:p>
          <a:p>
            <a:r>
              <a:rPr lang="en-CA" dirty="0" smtClean="0">
                <a:solidFill>
                  <a:srgbClr val="FF66CC"/>
                </a:solidFill>
              </a:rPr>
              <a:t>The symbol | means “given that”.</a:t>
            </a:r>
          </a:p>
        </p:txBody>
      </p:sp>
      <p:sp>
        <p:nvSpPr>
          <p:cNvPr id="3" name="Content Placeholder 2"/>
          <p:cNvSpPr>
            <a:spLocks noGrp="1"/>
          </p:cNvSpPr>
          <p:nvPr>
            <p:ph sz="quarter" idx="14"/>
          </p:nvPr>
        </p:nvSpPr>
        <p:spPr/>
        <p:txBody>
          <a:bodyPr/>
          <a:lstStyle/>
          <a:p>
            <a:pPr algn="l"/>
            <a:r>
              <a:rPr lang="en-CA" dirty="0" smtClean="0">
                <a:solidFill>
                  <a:srgbClr val="00B0F0"/>
                </a:solidFill>
              </a:rPr>
              <a:t>P(R1andR2)=P(R1) x P(R2|R1)</a:t>
            </a:r>
          </a:p>
          <a:p>
            <a:pPr algn="l"/>
            <a:r>
              <a:rPr lang="en-CA" dirty="0" smtClean="0">
                <a:solidFill>
                  <a:srgbClr val="00B0F0"/>
                </a:solidFill>
              </a:rPr>
              <a:t>	     =4/15 x 3/14</a:t>
            </a:r>
          </a:p>
          <a:p>
            <a:pPr algn="l"/>
            <a:r>
              <a:rPr lang="en-CA" dirty="0">
                <a:solidFill>
                  <a:srgbClr val="00B0F0"/>
                </a:solidFill>
              </a:rPr>
              <a:t>	</a:t>
            </a:r>
            <a:r>
              <a:rPr lang="en-CA" dirty="0" smtClean="0">
                <a:solidFill>
                  <a:srgbClr val="00B0F0"/>
                </a:solidFill>
              </a:rPr>
              <a:t>     =12/210</a:t>
            </a:r>
          </a:p>
          <a:p>
            <a:pPr algn="l"/>
            <a:endParaRPr lang="en-CA" dirty="0">
              <a:solidFill>
                <a:srgbClr val="00B0F0"/>
              </a:solidFill>
            </a:endParaRPr>
          </a:p>
          <a:p>
            <a:r>
              <a:rPr lang="en-CA" dirty="0" smtClean="0"/>
              <a:t>Therefore, the probability of Lady getting two red cookies in a row is </a:t>
            </a:r>
            <a:r>
              <a:rPr lang="en-CA" dirty="0" smtClean="0">
                <a:solidFill>
                  <a:srgbClr val="92D050"/>
                </a:solidFill>
              </a:rPr>
              <a:t>12/210</a:t>
            </a:r>
            <a:r>
              <a:rPr lang="en-CA" dirty="0" smtClean="0"/>
              <a:t>.</a:t>
            </a:r>
          </a:p>
        </p:txBody>
      </p:sp>
      <p:sp>
        <p:nvSpPr>
          <p:cNvPr id="4" name="Title 3"/>
          <p:cNvSpPr>
            <a:spLocks noGrp="1"/>
          </p:cNvSpPr>
          <p:nvPr>
            <p:ph type="title"/>
          </p:nvPr>
        </p:nvSpPr>
        <p:spPr/>
        <p:txBody>
          <a:bodyPr/>
          <a:lstStyle/>
          <a:p>
            <a:r>
              <a:rPr lang="en-CA" dirty="0" smtClean="0"/>
              <a:t>The Probability</a:t>
            </a:r>
            <a:endParaRPr lang="en-CA" dirty="0"/>
          </a:p>
        </p:txBody>
      </p:sp>
    </p:spTree>
    <p:extLst>
      <p:ext uri="{BB962C8B-B14F-4D97-AF65-F5344CB8AC3E}">
        <p14:creationId xmlns:p14="http://schemas.microsoft.com/office/powerpoint/2010/main" val="327414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077072"/>
            <a:ext cx="8075239" cy="2232248"/>
          </a:xfrm>
        </p:spPr>
        <p:txBody>
          <a:bodyPr>
            <a:normAutofit fontScale="92500" lnSpcReduction="10000"/>
          </a:bodyPr>
          <a:lstStyle/>
          <a:p>
            <a:r>
              <a:rPr lang="en-CA" dirty="0" smtClean="0"/>
              <a:t>Oh, no! Much as Lady loved Aunt Sarah’s amazing dog treats, one thing that she absolutely detested about the woman is that she had two devious and evil Siamese cats who always knocked over things when they visited. Not only did they do that, but then they made it look like her fault and it looked like Aunt Sarah had brought them along for the visit. If there are 9 things in the living room that they could possibly knock over and they can only knock over 6 before Aunt Sarah will come to investigate, how many possible ordered arrangements could there be in their mad dash to cause a ruckus?</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131840" y="1844824"/>
            <a:ext cx="2857500" cy="2038350"/>
          </a:xfrm>
        </p:spPr>
      </p:pic>
      <p:sp>
        <p:nvSpPr>
          <p:cNvPr id="4" name="Title 3"/>
          <p:cNvSpPr>
            <a:spLocks noGrp="1"/>
          </p:cNvSpPr>
          <p:nvPr>
            <p:ph type="title"/>
          </p:nvPr>
        </p:nvSpPr>
        <p:spPr/>
        <p:txBody>
          <a:bodyPr>
            <a:normAutofit/>
          </a:bodyPr>
          <a:lstStyle/>
          <a:p>
            <a:r>
              <a:rPr lang="en-CA" sz="1400" dirty="0" smtClean="0">
                <a:latin typeface="Lucida Calligraphy" pitchFamily="66" charset="0"/>
              </a:rPr>
              <a:t>“We are Siamese, if you please…”</a:t>
            </a:r>
            <a:endParaRPr lang="en-CA" sz="1400" dirty="0">
              <a:latin typeface="Lucida Calligraphy" pitchFamily="66" charset="0"/>
            </a:endParaRPr>
          </a:p>
        </p:txBody>
      </p:sp>
    </p:spTree>
    <p:extLst>
      <p:ext uri="{BB962C8B-B14F-4D97-AF65-F5344CB8AC3E}">
        <p14:creationId xmlns:p14="http://schemas.microsoft.com/office/powerpoint/2010/main" val="166842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smtClean="0"/>
              <a:t>A simpler way of referring to these ordered arrangements is to call them </a:t>
            </a:r>
            <a:r>
              <a:rPr lang="en-CA" dirty="0" smtClean="0">
                <a:solidFill>
                  <a:srgbClr val="FF66CC"/>
                </a:solidFill>
              </a:rPr>
              <a:t>permutations</a:t>
            </a:r>
            <a:r>
              <a:rPr lang="en-CA" dirty="0"/>
              <a:t> </a:t>
            </a:r>
            <a:r>
              <a:rPr lang="en-CA" dirty="0" smtClean="0"/>
              <a:t>and the formula for these is defined by:</a:t>
            </a:r>
          </a:p>
          <a:p>
            <a:r>
              <a:rPr lang="en-CA" dirty="0" smtClean="0">
                <a:solidFill>
                  <a:srgbClr val="FF66CC"/>
                </a:solidFill>
              </a:rPr>
              <a:t>P(n,r)=n!/(n-r)!</a:t>
            </a:r>
          </a:p>
          <a:p>
            <a:r>
              <a:rPr lang="en-CA" dirty="0" smtClean="0">
                <a:solidFill>
                  <a:srgbClr val="FF66CC"/>
                </a:solidFill>
              </a:rPr>
              <a:t>P: permutations, n: total # of items, r: # of items being arranged.</a:t>
            </a:r>
          </a:p>
          <a:p>
            <a:r>
              <a:rPr lang="en-CA" dirty="0" smtClean="0">
                <a:solidFill>
                  <a:srgbClr val="FF66CC"/>
                </a:solidFill>
              </a:rPr>
              <a:t>The symbol ! means “factorial”, a function that should be available on your calculator, or else is the product of all positive integers less than or equal to n.</a:t>
            </a:r>
          </a:p>
        </p:txBody>
      </p:sp>
      <p:sp>
        <p:nvSpPr>
          <p:cNvPr id="3" name="Content Placeholder 2"/>
          <p:cNvSpPr>
            <a:spLocks noGrp="1"/>
          </p:cNvSpPr>
          <p:nvPr>
            <p:ph sz="quarter" idx="14"/>
          </p:nvPr>
        </p:nvSpPr>
        <p:spPr/>
        <p:txBody>
          <a:bodyPr/>
          <a:lstStyle/>
          <a:p>
            <a:r>
              <a:rPr lang="en-CA" dirty="0" smtClean="0"/>
              <a:t>We will use this formula, given that n=9 and r=6</a:t>
            </a:r>
          </a:p>
          <a:p>
            <a:pPr algn="l"/>
            <a:r>
              <a:rPr lang="en-CA" dirty="0" smtClean="0">
                <a:solidFill>
                  <a:srgbClr val="00B0F0"/>
                </a:solidFill>
              </a:rPr>
              <a:t>P(n,r)=n!/(n-r)!</a:t>
            </a:r>
          </a:p>
          <a:p>
            <a:pPr algn="l"/>
            <a:r>
              <a:rPr lang="en-CA" dirty="0" smtClean="0">
                <a:solidFill>
                  <a:srgbClr val="00B0F0"/>
                </a:solidFill>
              </a:rPr>
              <a:t>         =9!/(9-6)!</a:t>
            </a:r>
          </a:p>
          <a:p>
            <a:pPr algn="l"/>
            <a:r>
              <a:rPr lang="en-CA" dirty="0">
                <a:solidFill>
                  <a:srgbClr val="00B0F0"/>
                </a:solidFill>
              </a:rPr>
              <a:t> </a:t>
            </a:r>
            <a:r>
              <a:rPr lang="en-CA" dirty="0" smtClean="0">
                <a:solidFill>
                  <a:srgbClr val="00B0F0"/>
                </a:solidFill>
              </a:rPr>
              <a:t>        =362 880/3!</a:t>
            </a:r>
          </a:p>
          <a:p>
            <a:pPr algn="l"/>
            <a:r>
              <a:rPr lang="en-CA" dirty="0">
                <a:solidFill>
                  <a:srgbClr val="00B0F0"/>
                </a:solidFill>
              </a:rPr>
              <a:t> </a:t>
            </a:r>
            <a:r>
              <a:rPr lang="en-CA" dirty="0" smtClean="0">
                <a:solidFill>
                  <a:srgbClr val="00B0F0"/>
                </a:solidFill>
              </a:rPr>
              <a:t>        =362 880/6</a:t>
            </a:r>
          </a:p>
          <a:p>
            <a:pPr algn="l"/>
            <a:r>
              <a:rPr lang="en-CA" dirty="0">
                <a:solidFill>
                  <a:srgbClr val="00B0F0"/>
                </a:solidFill>
              </a:rPr>
              <a:t> </a:t>
            </a:r>
            <a:r>
              <a:rPr lang="en-CA" dirty="0" smtClean="0">
                <a:solidFill>
                  <a:srgbClr val="00B0F0"/>
                </a:solidFill>
              </a:rPr>
              <a:t>        =60 480</a:t>
            </a:r>
          </a:p>
          <a:p>
            <a:r>
              <a:rPr lang="en-CA" dirty="0" smtClean="0"/>
              <a:t>Therefore there are </a:t>
            </a:r>
            <a:r>
              <a:rPr lang="en-CA" dirty="0" smtClean="0">
                <a:solidFill>
                  <a:srgbClr val="92D050"/>
                </a:solidFill>
              </a:rPr>
              <a:t>60 480 </a:t>
            </a:r>
            <a:r>
              <a:rPr lang="en-CA" dirty="0" smtClean="0"/>
              <a:t>different possible permutations of the items in the living room that the cats, Si and Am, could destroy.</a:t>
            </a:r>
          </a:p>
        </p:txBody>
      </p:sp>
      <p:sp>
        <p:nvSpPr>
          <p:cNvPr id="4" name="Title 3"/>
          <p:cNvSpPr>
            <a:spLocks noGrp="1"/>
          </p:cNvSpPr>
          <p:nvPr>
            <p:ph type="title"/>
          </p:nvPr>
        </p:nvSpPr>
        <p:spPr/>
        <p:txBody>
          <a:bodyPr/>
          <a:lstStyle/>
          <a:p>
            <a:r>
              <a:rPr lang="en-CA" dirty="0" smtClean="0"/>
              <a:t>The solution</a:t>
            </a:r>
            <a:endParaRPr lang="en-CA" dirty="0"/>
          </a:p>
        </p:txBody>
      </p:sp>
    </p:spTree>
    <p:extLst>
      <p:ext uri="{BB962C8B-B14F-4D97-AF65-F5344CB8AC3E}">
        <p14:creationId xmlns:p14="http://schemas.microsoft.com/office/powerpoint/2010/main" val="2502514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09120"/>
            <a:ext cx="8219255" cy="1516776"/>
          </a:xfrm>
        </p:spPr>
        <p:txBody>
          <a:bodyPr>
            <a:normAutofit lnSpcReduction="10000"/>
          </a:bodyPr>
          <a:lstStyle/>
          <a:p>
            <a:r>
              <a:rPr lang="en-CA" dirty="0" smtClean="0"/>
              <a:t>Drat! Just as Lady knew it would happen, Si and Am destroyed the living room and blamed it on her. Now, Lady was certain that Aunt Sarah hated her exclaiming, “Bad dog!” over and over as she threw Lady out in the yard. She just knew that Jim and Darling would be so disappointed in her when they returned and they wouldn’t want her, so she decided to run away.</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843808" y="1772816"/>
            <a:ext cx="3456384" cy="2592287"/>
          </a:xfrm>
        </p:spPr>
      </p:pic>
      <p:sp>
        <p:nvSpPr>
          <p:cNvPr id="4" name="Title 3"/>
          <p:cNvSpPr>
            <a:spLocks noGrp="1"/>
          </p:cNvSpPr>
          <p:nvPr>
            <p:ph type="title"/>
          </p:nvPr>
        </p:nvSpPr>
        <p:spPr/>
        <p:txBody>
          <a:bodyPr/>
          <a:lstStyle/>
          <a:p>
            <a:r>
              <a:rPr lang="en-CA" dirty="0" smtClean="0">
                <a:latin typeface="Lucida Calligraphy" pitchFamily="66" charset="0"/>
              </a:rPr>
              <a:t>“Bad dog!”</a:t>
            </a:r>
            <a:endParaRPr lang="en-CA" dirty="0">
              <a:latin typeface="Lucida Calligraphy" pitchFamily="66" charset="0"/>
            </a:endParaRPr>
          </a:p>
        </p:txBody>
      </p:sp>
    </p:spTree>
    <p:extLst>
      <p:ext uri="{BB962C8B-B14F-4D97-AF65-F5344CB8AC3E}">
        <p14:creationId xmlns:p14="http://schemas.microsoft.com/office/powerpoint/2010/main" val="89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Throughout this story you will notice different </a:t>
            </a:r>
            <a:r>
              <a:rPr lang="en-CA" dirty="0" smtClean="0"/>
              <a:t>colours</a:t>
            </a:r>
            <a:r>
              <a:rPr lang="en-US" dirty="0" smtClean="0"/>
              <a:t> of </a:t>
            </a:r>
            <a:r>
              <a:rPr lang="en-CA" dirty="0" smtClean="0"/>
              <a:t>text appearing. As this is a Counting Stories project, these colours are important and this is the key for these colours:</a:t>
            </a:r>
          </a:p>
          <a:p>
            <a:r>
              <a:rPr lang="en-CA" dirty="0" smtClean="0">
                <a:solidFill>
                  <a:srgbClr val="FF66CC"/>
                </a:solidFill>
              </a:rPr>
              <a:t>When you see text in pink, these words or phrases are important </a:t>
            </a:r>
            <a:r>
              <a:rPr lang="en-CA" dirty="0" smtClean="0">
                <a:solidFill>
                  <a:srgbClr val="FF66CC"/>
                </a:solidFill>
              </a:rPr>
              <a:t>terms/concepts/principles/formulas.</a:t>
            </a:r>
            <a:endParaRPr lang="en-CA" dirty="0" smtClean="0">
              <a:solidFill>
                <a:srgbClr val="00B0F0"/>
              </a:solidFill>
            </a:endParaRPr>
          </a:p>
          <a:p>
            <a:r>
              <a:rPr lang="en-CA" dirty="0" smtClean="0">
                <a:solidFill>
                  <a:srgbClr val="00B0F0"/>
                </a:solidFill>
              </a:rPr>
              <a:t>When you see text in blue, these numbers/letters/words are equations as part of a solution to the question.</a:t>
            </a:r>
          </a:p>
          <a:p>
            <a:r>
              <a:rPr lang="en-CA" dirty="0" smtClean="0">
                <a:solidFill>
                  <a:srgbClr val="92D050"/>
                </a:solidFill>
              </a:rPr>
              <a:t>When you see text in green, these numbers are the answers to the questions.</a:t>
            </a:r>
          </a:p>
        </p:txBody>
      </p:sp>
      <p:sp>
        <p:nvSpPr>
          <p:cNvPr id="3" name="Title 2"/>
          <p:cNvSpPr>
            <a:spLocks noGrp="1"/>
          </p:cNvSpPr>
          <p:nvPr>
            <p:ph type="title"/>
          </p:nvPr>
        </p:nvSpPr>
        <p:spPr/>
        <p:txBody>
          <a:bodyPr/>
          <a:lstStyle/>
          <a:p>
            <a:r>
              <a:rPr lang="en-US" dirty="0" smtClean="0"/>
              <a:t>A little heads up</a:t>
            </a:r>
            <a:endParaRPr lang="en-US" dirty="0"/>
          </a:p>
        </p:txBody>
      </p:sp>
    </p:spTree>
    <p:extLst>
      <p:ext uri="{BB962C8B-B14F-4D97-AF65-F5344CB8AC3E}">
        <p14:creationId xmlns:p14="http://schemas.microsoft.com/office/powerpoint/2010/main" val="934234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3861048"/>
            <a:ext cx="8147247" cy="2380872"/>
          </a:xfrm>
        </p:spPr>
        <p:txBody>
          <a:bodyPr>
            <a:normAutofit/>
          </a:bodyPr>
          <a:lstStyle/>
          <a:p>
            <a:r>
              <a:rPr lang="en-CA" dirty="0" smtClean="0"/>
              <a:t>Soon, Lady caught up with Tramp on the street. She was very glad to see a familiar face and Tramp was pretty glad to see his newest fascination, “Pidgin”, as he nicknamed her. Lady told him all about the terrible things that happened at home and Tramp decided to take her to the zoo to take her mind off of it. If there are 17 different exhibits at the zoo, how many ways can the order of their browsing vary if their first exhibit is the hyenas and they finish with the beaver?</a:t>
            </a:r>
            <a:endParaRPr lang="en-CA"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555776" y="1772816"/>
            <a:ext cx="4022725" cy="2178450"/>
          </a:xfrm>
        </p:spPr>
      </p:pic>
      <p:sp>
        <p:nvSpPr>
          <p:cNvPr id="4" name="Title 3"/>
          <p:cNvSpPr>
            <a:spLocks noGrp="1"/>
          </p:cNvSpPr>
          <p:nvPr>
            <p:ph type="title"/>
          </p:nvPr>
        </p:nvSpPr>
        <p:spPr/>
        <p:txBody>
          <a:bodyPr/>
          <a:lstStyle/>
          <a:p>
            <a:r>
              <a:rPr lang="en-CA" dirty="0" smtClean="0">
                <a:latin typeface="Lucida Calligraphy" pitchFamily="66" charset="0"/>
              </a:rPr>
              <a:t>“Hey Pidge!”</a:t>
            </a:r>
            <a:endParaRPr lang="en-CA" dirty="0">
              <a:latin typeface="Lucida Calligraphy" pitchFamily="66" charset="0"/>
            </a:endParaRPr>
          </a:p>
        </p:txBody>
      </p:sp>
    </p:spTree>
    <p:extLst>
      <p:ext uri="{BB962C8B-B14F-4D97-AF65-F5344CB8AC3E}">
        <p14:creationId xmlns:p14="http://schemas.microsoft.com/office/powerpoint/2010/main" val="199543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CA" dirty="0" smtClean="0"/>
              <a:t>This question is also dealing with </a:t>
            </a:r>
            <a:r>
              <a:rPr lang="en-CA" dirty="0" smtClean="0">
                <a:solidFill>
                  <a:srgbClr val="FF66CC"/>
                </a:solidFill>
              </a:rPr>
              <a:t>permutations</a:t>
            </a:r>
            <a:r>
              <a:rPr lang="en-CA" dirty="0" smtClean="0"/>
              <a:t>. However, this permutation has stipulations. The wonderful thing about </a:t>
            </a:r>
            <a:r>
              <a:rPr lang="en-CA" dirty="0" smtClean="0">
                <a:solidFill>
                  <a:srgbClr val="FF66CC"/>
                </a:solidFill>
              </a:rPr>
              <a:t>permutations</a:t>
            </a:r>
            <a:r>
              <a:rPr lang="en-CA" dirty="0" smtClean="0"/>
              <a:t> is that when guidelines are placed on the order of the items, or in this case the exhibits they are visiting, you can just subtract them from the total amount of exhibits to get your total. So, if there are 17 exhibits and we have two that already have their order, we only need the permutation of 15.</a:t>
            </a:r>
            <a:endParaRPr lang="en-CA" dirty="0"/>
          </a:p>
        </p:txBody>
      </p:sp>
      <p:sp>
        <p:nvSpPr>
          <p:cNvPr id="3" name="Content Placeholder 2"/>
          <p:cNvSpPr>
            <a:spLocks noGrp="1"/>
          </p:cNvSpPr>
          <p:nvPr>
            <p:ph sz="quarter" idx="14"/>
          </p:nvPr>
        </p:nvSpPr>
        <p:spPr/>
        <p:txBody>
          <a:bodyPr/>
          <a:lstStyle/>
          <a:p>
            <a:r>
              <a:rPr lang="en-CA" dirty="0" smtClean="0"/>
              <a:t>We will use the permutations formula, given that n=15 and r=15:</a:t>
            </a:r>
          </a:p>
          <a:p>
            <a:pPr algn="l"/>
            <a:r>
              <a:rPr lang="en-CA" dirty="0" smtClean="0">
                <a:solidFill>
                  <a:srgbClr val="00B0F0"/>
                </a:solidFill>
              </a:rPr>
              <a:t>P(n,r)=n!/(n-r)!</a:t>
            </a:r>
          </a:p>
          <a:p>
            <a:pPr algn="l"/>
            <a:r>
              <a:rPr lang="en-CA" dirty="0" smtClean="0">
                <a:solidFill>
                  <a:srgbClr val="00B0F0"/>
                </a:solidFill>
              </a:rPr>
              <a:t>         =15!/(15-15)!</a:t>
            </a:r>
          </a:p>
          <a:p>
            <a:pPr algn="l"/>
            <a:r>
              <a:rPr lang="en-CA" dirty="0">
                <a:solidFill>
                  <a:srgbClr val="00B0F0"/>
                </a:solidFill>
              </a:rPr>
              <a:t> </a:t>
            </a:r>
            <a:r>
              <a:rPr lang="en-CA" dirty="0" smtClean="0">
                <a:solidFill>
                  <a:srgbClr val="00B0F0"/>
                </a:solidFill>
              </a:rPr>
              <a:t>        =15!/1</a:t>
            </a:r>
          </a:p>
          <a:p>
            <a:pPr algn="l"/>
            <a:r>
              <a:rPr lang="en-CA" dirty="0">
                <a:solidFill>
                  <a:srgbClr val="00B0F0"/>
                </a:solidFill>
              </a:rPr>
              <a:t> </a:t>
            </a:r>
            <a:r>
              <a:rPr lang="en-CA" dirty="0" smtClean="0">
                <a:solidFill>
                  <a:srgbClr val="00B0F0"/>
                </a:solidFill>
              </a:rPr>
              <a:t>        =15!</a:t>
            </a:r>
          </a:p>
          <a:p>
            <a:pPr algn="l"/>
            <a:r>
              <a:rPr lang="en-CA" dirty="0">
                <a:solidFill>
                  <a:srgbClr val="00B0F0"/>
                </a:solidFill>
              </a:rPr>
              <a:t> </a:t>
            </a:r>
            <a:r>
              <a:rPr lang="en-CA" dirty="0" smtClean="0">
                <a:solidFill>
                  <a:srgbClr val="00B0F0"/>
                </a:solidFill>
              </a:rPr>
              <a:t>        =1 307 674 368 000</a:t>
            </a:r>
          </a:p>
          <a:p>
            <a:pPr algn="l"/>
            <a:r>
              <a:rPr lang="en-CA" dirty="0" smtClean="0"/>
              <a:t>Therefore, there are </a:t>
            </a:r>
            <a:r>
              <a:rPr lang="en-CA" sz="1800" dirty="0" smtClean="0">
                <a:solidFill>
                  <a:srgbClr val="92D050"/>
                </a:solidFill>
              </a:rPr>
              <a:t>1 307 674 368 000</a:t>
            </a:r>
            <a:r>
              <a:rPr lang="en-CA" dirty="0" smtClean="0">
                <a:solidFill>
                  <a:srgbClr val="92D050"/>
                </a:solidFill>
              </a:rPr>
              <a:t> </a:t>
            </a:r>
            <a:r>
              <a:rPr lang="en-CA" dirty="0" smtClean="0"/>
              <a:t>varying ways to their browsing.</a:t>
            </a:r>
            <a:endParaRPr lang="en-CA" dirty="0"/>
          </a:p>
        </p:txBody>
      </p:sp>
      <p:sp>
        <p:nvSpPr>
          <p:cNvPr id="4" name="Title 3"/>
          <p:cNvSpPr>
            <a:spLocks noGrp="1"/>
          </p:cNvSpPr>
          <p:nvPr>
            <p:ph type="title"/>
          </p:nvPr>
        </p:nvSpPr>
        <p:spPr/>
        <p:txBody>
          <a:bodyPr/>
          <a:lstStyle/>
          <a:p>
            <a:r>
              <a:rPr lang="en-CA" dirty="0" smtClean="0"/>
              <a:t>The solution</a:t>
            </a:r>
            <a:endParaRPr lang="en-CA" dirty="0"/>
          </a:p>
        </p:txBody>
      </p:sp>
    </p:spTree>
    <p:extLst>
      <p:ext uri="{BB962C8B-B14F-4D97-AF65-F5344CB8AC3E}">
        <p14:creationId xmlns:p14="http://schemas.microsoft.com/office/powerpoint/2010/main" val="2403940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27784" y="1916832"/>
            <a:ext cx="3880224" cy="2121189"/>
          </a:xfrm>
        </p:spPr>
      </p:pic>
      <p:sp>
        <p:nvSpPr>
          <p:cNvPr id="3" name="Text Placeholder 2"/>
          <p:cNvSpPr>
            <a:spLocks noGrp="1"/>
          </p:cNvSpPr>
          <p:nvPr>
            <p:ph type="body" sz="half" idx="2"/>
          </p:nvPr>
        </p:nvSpPr>
        <p:spPr>
          <a:xfrm>
            <a:off x="755576" y="4221088"/>
            <a:ext cx="7560840" cy="2088232"/>
          </a:xfrm>
        </p:spPr>
        <p:txBody>
          <a:bodyPr>
            <a:normAutofit fontScale="85000" lnSpcReduction="10000"/>
          </a:bodyPr>
          <a:lstStyle/>
          <a:p>
            <a:r>
              <a:rPr lang="en-CA" sz="2000" dirty="0" smtClean="0"/>
              <a:t>Lady and Tramp spent the whole day together and she was beginning to feel like she could be falling in love with this charming mutt when--uh oh! Lady got caught by the dog catcher running around with Tramp. </a:t>
            </a:r>
            <a:r>
              <a:rPr lang="en-CA" sz="2000" dirty="0"/>
              <a:t>S</a:t>
            </a:r>
            <a:r>
              <a:rPr lang="en-CA" sz="2000" dirty="0" smtClean="0"/>
              <a:t>he was taken to the pound and put in a cage with a group of other friendly dogs. Unfortunately, she had to hear about Tramp’s various female escapades from one of his many exes, Peggy. There were 7 of his exes in the pound at that time: 2 spaniels, 3 labs, 1 Chihuahua, and 2 poodles. Those girls were thinking of making a singing trio called the, “Lovesick Puppies”. How many ways can this group be formed if only one spaniel, must be a member of the group?</a:t>
            </a:r>
            <a:endParaRPr lang="en-CA" sz="2000" dirty="0"/>
          </a:p>
        </p:txBody>
      </p:sp>
      <p:sp>
        <p:nvSpPr>
          <p:cNvPr id="4" name="Title 3"/>
          <p:cNvSpPr>
            <a:spLocks noGrp="1"/>
          </p:cNvSpPr>
          <p:nvPr>
            <p:ph type="title"/>
          </p:nvPr>
        </p:nvSpPr>
        <p:spPr/>
        <p:txBody>
          <a:bodyPr/>
          <a:lstStyle/>
          <a:p>
            <a:r>
              <a:rPr lang="en-CA" dirty="0" smtClean="0">
                <a:latin typeface="Lucida Calligraphy" pitchFamily="66" charset="0"/>
              </a:rPr>
              <a:t>“He’s a Tramp”</a:t>
            </a:r>
            <a:endParaRPr lang="en-CA" dirty="0">
              <a:latin typeface="Lucida Calligraphy" pitchFamily="66" charset="0"/>
            </a:endParaRPr>
          </a:p>
        </p:txBody>
      </p:sp>
    </p:spTree>
    <p:extLst>
      <p:ext uri="{BB962C8B-B14F-4D97-AF65-F5344CB8AC3E}">
        <p14:creationId xmlns:p14="http://schemas.microsoft.com/office/powerpoint/2010/main" val="3607708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CA" dirty="0" smtClean="0"/>
              <a:t>This question may seem slightly similar to the other permutations questions, but it’s different because order is no longer important here. This type of question refers to </a:t>
            </a:r>
            <a:r>
              <a:rPr lang="en-CA" dirty="0" smtClean="0">
                <a:solidFill>
                  <a:srgbClr val="FF66CC"/>
                </a:solidFill>
              </a:rPr>
              <a:t>combinations</a:t>
            </a:r>
            <a:r>
              <a:rPr lang="en-CA" dirty="0" smtClean="0"/>
              <a:t>. A </a:t>
            </a:r>
            <a:r>
              <a:rPr lang="en-CA" dirty="0" smtClean="0">
                <a:solidFill>
                  <a:srgbClr val="FF66CC"/>
                </a:solidFill>
              </a:rPr>
              <a:t>combination</a:t>
            </a:r>
            <a:r>
              <a:rPr lang="en-CA" dirty="0" smtClean="0"/>
              <a:t> refers to a set of distinct objects (n) taken at a time (r), without repetition, as an r-element </a:t>
            </a:r>
            <a:r>
              <a:rPr lang="en-CA" dirty="0" smtClean="0">
                <a:solidFill>
                  <a:srgbClr val="FF66CC"/>
                </a:solidFill>
              </a:rPr>
              <a:t>subset</a:t>
            </a:r>
            <a:r>
              <a:rPr lang="en-CA" dirty="0" smtClean="0"/>
              <a:t> of the set of n objects. The formula is as follows:</a:t>
            </a:r>
          </a:p>
          <a:p>
            <a:r>
              <a:rPr lang="en-CA" dirty="0" smtClean="0">
                <a:solidFill>
                  <a:srgbClr val="FF66CC"/>
                </a:solidFill>
              </a:rPr>
              <a:t>C(n,r)=n!/r!(n-r)!</a:t>
            </a:r>
          </a:p>
          <a:p>
            <a:r>
              <a:rPr lang="en-CA" dirty="0" smtClean="0"/>
              <a:t>Also adding on the </a:t>
            </a:r>
            <a:r>
              <a:rPr lang="en-CA" dirty="0" smtClean="0">
                <a:solidFill>
                  <a:srgbClr val="FF66CC"/>
                </a:solidFill>
              </a:rPr>
              <a:t>multiplicative principle</a:t>
            </a:r>
            <a:r>
              <a:rPr lang="en-CA" dirty="0" smtClean="0"/>
              <a:t>, we can solve this problem:</a:t>
            </a:r>
          </a:p>
        </p:txBody>
      </p:sp>
      <p:sp>
        <p:nvSpPr>
          <p:cNvPr id="3" name="Content Placeholder 2"/>
          <p:cNvSpPr>
            <a:spLocks noGrp="1"/>
          </p:cNvSpPr>
          <p:nvPr>
            <p:ph sz="quarter" idx="14"/>
          </p:nvPr>
        </p:nvSpPr>
        <p:spPr/>
        <p:txBody>
          <a:bodyPr>
            <a:normAutofit/>
          </a:bodyPr>
          <a:lstStyle/>
          <a:p>
            <a:pPr algn="l"/>
            <a:r>
              <a:rPr lang="en-CA" sz="1800" dirty="0" smtClean="0">
                <a:solidFill>
                  <a:srgbClr val="00B0F0"/>
                </a:solidFill>
              </a:rPr>
              <a:t>n(1S and 2O)=(2!/1!(2-1)!) x (5!/2!(5-2)!)</a:t>
            </a:r>
          </a:p>
          <a:p>
            <a:pPr algn="l"/>
            <a:r>
              <a:rPr lang="en-CA" sz="1800" dirty="0">
                <a:solidFill>
                  <a:srgbClr val="00B0F0"/>
                </a:solidFill>
              </a:rPr>
              <a:t>	</a:t>
            </a:r>
            <a:r>
              <a:rPr lang="en-CA" sz="1800" dirty="0" smtClean="0">
                <a:solidFill>
                  <a:srgbClr val="00B0F0"/>
                </a:solidFill>
              </a:rPr>
              <a:t>     =(2!/1!1!) x (5!/2!3!)</a:t>
            </a:r>
          </a:p>
          <a:p>
            <a:pPr algn="l"/>
            <a:r>
              <a:rPr lang="en-CA" sz="1800" dirty="0">
                <a:solidFill>
                  <a:srgbClr val="00B0F0"/>
                </a:solidFill>
              </a:rPr>
              <a:t>	 </a:t>
            </a:r>
            <a:r>
              <a:rPr lang="en-CA" sz="1800" dirty="0" smtClean="0">
                <a:solidFill>
                  <a:srgbClr val="00B0F0"/>
                </a:solidFill>
              </a:rPr>
              <a:t>    =2 x 10</a:t>
            </a:r>
          </a:p>
          <a:p>
            <a:pPr algn="l"/>
            <a:r>
              <a:rPr lang="en-CA" sz="1800" dirty="0">
                <a:solidFill>
                  <a:srgbClr val="00B0F0"/>
                </a:solidFill>
              </a:rPr>
              <a:t>	</a:t>
            </a:r>
            <a:r>
              <a:rPr lang="en-CA" sz="1800" dirty="0" smtClean="0">
                <a:solidFill>
                  <a:srgbClr val="00B0F0"/>
                </a:solidFill>
              </a:rPr>
              <a:t>     =20</a:t>
            </a:r>
          </a:p>
          <a:p>
            <a:pPr algn="l"/>
            <a:r>
              <a:rPr lang="en-CA" dirty="0" smtClean="0"/>
              <a:t>Therefore, there are</a:t>
            </a:r>
            <a:r>
              <a:rPr lang="en-CA" dirty="0" smtClean="0">
                <a:solidFill>
                  <a:srgbClr val="92D050"/>
                </a:solidFill>
              </a:rPr>
              <a:t> 20 </a:t>
            </a:r>
            <a:r>
              <a:rPr lang="en-CA" dirty="0" smtClean="0"/>
              <a:t>different combinations of groups. </a:t>
            </a:r>
            <a:endParaRPr lang="en-CA" sz="2400" dirty="0" smtClean="0"/>
          </a:p>
        </p:txBody>
      </p:sp>
      <p:sp>
        <p:nvSpPr>
          <p:cNvPr id="4" name="Title 3"/>
          <p:cNvSpPr>
            <a:spLocks noGrp="1"/>
          </p:cNvSpPr>
          <p:nvPr>
            <p:ph type="title"/>
          </p:nvPr>
        </p:nvSpPr>
        <p:spPr/>
        <p:txBody>
          <a:bodyPr/>
          <a:lstStyle/>
          <a:p>
            <a:r>
              <a:rPr lang="en-CA" dirty="0" smtClean="0"/>
              <a:t>The solution</a:t>
            </a:r>
            <a:endParaRPr lang="en-CA" dirty="0"/>
          </a:p>
        </p:txBody>
      </p:sp>
    </p:spTree>
    <p:extLst>
      <p:ext uri="{BB962C8B-B14F-4D97-AF65-F5344CB8AC3E}">
        <p14:creationId xmlns:p14="http://schemas.microsoft.com/office/powerpoint/2010/main" val="102635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365104"/>
            <a:ext cx="8291263" cy="2016224"/>
          </a:xfrm>
        </p:spPr>
        <p:txBody>
          <a:bodyPr/>
          <a:lstStyle/>
          <a:p>
            <a:r>
              <a:rPr lang="en-CA" dirty="0" smtClean="0"/>
              <a:t>Eventually, Lady’s license was able to be processed and they called the house immediately. Aunt Sarah rushed over to the pound to retrieve poor Lady, having been worried sick about her all day. Once home, Lady retreated to her doghouse for some solitude when suddenly, Tramp showed up, eager to apologize. However, Lady was hearing nothing of it, after learning all about his other girlfriends, whether they be ex- or not, and she sent him on his way.</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189288" y="2020888"/>
            <a:ext cx="2838449" cy="2128837"/>
          </a:xfrm>
        </p:spPr>
      </p:pic>
      <p:sp>
        <p:nvSpPr>
          <p:cNvPr id="4" name="Title 3"/>
          <p:cNvSpPr>
            <a:spLocks noGrp="1"/>
          </p:cNvSpPr>
          <p:nvPr>
            <p:ph type="title"/>
          </p:nvPr>
        </p:nvSpPr>
        <p:spPr/>
        <p:txBody>
          <a:bodyPr/>
          <a:lstStyle/>
          <a:p>
            <a:r>
              <a:rPr lang="en-CA" dirty="0" smtClean="0">
                <a:latin typeface="Lucida Calligraphy" pitchFamily="66" charset="0"/>
              </a:rPr>
              <a:t>“I’m So Sorry, Pidge!”</a:t>
            </a:r>
            <a:endParaRPr lang="en-CA" dirty="0">
              <a:latin typeface="Lucida Calligraphy" pitchFamily="66" charset="0"/>
            </a:endParaRPr>
          </a:p>
        </p:txBody>
      </p:sp>
    </p:spTree>
    <p:extLst>
      <p:ext uri="{BB962C8B-B14F-4D97-AF65-F5344CB8AC3E}">
        <p14:creationId xmlns:p14="http://schemas.microsoft.com/office/powerpoint/2010/main" val="30205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36" t="15649" r="-134" b="16056"/>
          <a:stretch/>
        </p:blipFill>
        <p:spPr>
          <a:xfrm>
            <a:off x="2123728" y="1988840"/>
            <a:ext cx="4894018" cy="1872208"/>
          </a:xfrm>
        </p:spPr>
      </p:pic>
      <p:sp>
        <p:nvSpPr>
          <p:cNvPr id="3" name="Text Placeholder 2"/>
          <p:cNvSpPr>
            <a:spLocks noGrp="1"/>
          </p:cNvSpPr>
          <p:nvPr>
            <p:ph type="body" sz="half" idx="2"/>
          </p:nvPr>
        </p:nvSpPr>
        <p:spPr>
          <a:xfrm>
            <a:off x="611560" y="4005064"/>
            <a:ext cx="7992888" cy="2448272"/>
          </a:xfrm>
        </p:spPr>
        <p:txBody>
          <a:bodyPr>
            <a:normAutofit fontScale="85000" lnSpcReduction="10000"/>
          </a:bodyPr>
          <a:lstStyle/>
          <a:p>
            <a:r>
              <a:rPr lang="en-CA" sz="2000" dirty="0" smtClean="0"/>
              <a:t>Very soon after Tramp left, his tail between his legs, Lady spotted a rat in the yard. She began to growl and yip at it, attempting to keep it away from the house and the baby because rats carry diseases. The rat began to skirt it’s way across the yard and towards the house, specifically towards the babies room and Lady, in her mad attempt to stop it, got her neck accidentally stuck in her chain, immobilizing her. She began to call furiously for Tramp to come back and he did as fast as he could. She barked at him to save the baby while she worked on freeing herself and that’s exactly what he did. Just as he finished killing the rat, Aunt Sarah rushed in, hearing the growls and the baby’s cries, catching Tramp in a very negative-looking situation, thinking him a stray dog attacking the baby. She called the pound to come and take him away. </a:t>
            </a:r>
            <a:endParaRPr lang="en-CA" sz="2000" dirty="0"/>
          </a:p>
        </p:txBody>
      </p:sp>
      <p:sp>
        <p:nvSpPr>
          <p:cNvPr id="4" name="Title 3"/>
          <p:cNvSpPr>
            <a:spLocks noGrp="1"/>
          </p:cNvSpPr>
          <p:nvPr>
            <p:ph type="title"/>
          </p:nvPr>
        </p:nvSpPr>
        <p:spPr/>
        <p:txBody>
          <a:bodyPr/>
          <a:lstStyle/>
          <a:p>
            <a:r>
              <a:rPr lang="en-CA" dirty="0" smtClean="0">
                <a:latin typeface="Lucida Calligraphy" pitchFamily="66" charset="0"/>
              </a:rPr>
              <a:t>“In the Baby’s Room!”</a:t>
            </a:r>
            <a:endParaRPr lang="en-CA" dirty="0">
              <a:latin typeface="Lucida Calligraphy" pitchFamily="66" charset="0"/>
            </a:endParaRPr>
          </a:p>
        </p:txBody>
      </p:sp>
    </p:spTree>
    <p:extLst>
      <p:ext uri="{BB962C8B-B14F-4D97-AF65-F5344CB8AC3E}">
        <p14:creationId xmlns:p14="http://schemas.microsoft.com/office/powerpoint/2010/main" val="32983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16460" r="204" b="17377"/>
          <a:stretch/>
        </p:blipFill>
        <p:spPr>
          <a:xfrm>
            <a:off x="2267744" y="1916832"/>
            <a:ext cx="4814700" cy="1795549"/>
          </a:xfrm>
        </p:spPr>
      </p:pic>
      <p:sp>
        <p:nvSpPr>
          <p:cNvPr id="3" name="Text Placeholder 2"/>
          <p:cNvSpPr>
            <a:spLocks noGrp="1"/>
          </p:cNvSpPr>
          <p:nvPr>
            <p:ph type="body" sz="half" idx="2"/>
          </p:nvPr>
        </p:nvSpPr>
        <p:spPr>
          <a:xfrm>
            <a:off x="683568" y="3861048"/>
            <a:ext cx="7704856" cy="2664296"/>
          </a:xfrm>
        </p:spPr>
        <p:txBody>
          <a:bodyPr>
            <a:normAutofit fontScale="92500" lnSpcReduction="10000"/>
          </a:bodyPr>
          <a:lstStyle/>
          <a:p>
            <a:r>
              <a:rPr lang="en-CA" sz="2000" dirty="0" smtClean="0"/>
              <a:t>Just as the pound collected Tramp, Jim and Darling arrived home to all the commotion. Asking the dog catcher about the ruckus, they heard news to make them believe that Tramp attacked the baby and so they flew upstairs to check on Junior. Seeing that he was fine, they were confused but Lady just then freed herself from her chain and bolted up the stairs to reveal the dead rat in the corner. Everyone was shocked and soon realized that Tramp had actually saved the baby and that they had to rescue him from his own fate at the pound. There are 3 blocks from the Dear house to the pound. Not knowing where the dog catcher’s truck went right or left, what are the chances that Jim, Darling, and Lady can catch it in time to save him?</a:t>
            </a:r>
            <a:endParaRPr lang="en-CA" sz="2000" dirty="0"/>
          </a:p>
        </p:txBody>
      </p:sp>
      <p:sp>
        <p:nvSpPr>
          <p:cNvPr id="4" name="Title 3"/>
          <p:cNvSpPr>
            <a:spLocks noGrp="1"/>
          </p:cNvSpPr>
          <p:nvPr>
            <p:ph type="title"/>
          </p:nvPr>
        </p:nvSpPr>
        <p:spPr>
          <a:xfrm>
            <a:off x="2195736" y="975360"/>
            <a:ext cx="4968552" cy="701040"/>
          </a:xfrm>
        </p:spPr>
        <p:txBody>
          <a:bodyPr>
            <a:normAutofit/>
          </a:bodyPr>
          <a:lstStyle/>
          <a:p>
            <a:r>
              <a:rPr lang="en-CA" sz="1200" dirty="0">
                <a:latin typeface="Lucida Calligraphy" pitchFamily="66" charset="0"/>
              </a:rPr>
              <a:t>“</a:t>
            </a:r>
            <a:r>
              <a:rPr lang="en-CA" sz="1600" dirty="0">
                <a:latin typeface="Lucida Calligraphy" pitchFamily="66" charset="0"/>
              </a:rPr>
              <a:t>Deal With This One Immediately.”</a:t>
            </a:r>
          </a:p>
        </p:txBody>
      </p:sp>
    </p:spTree>
    <p:extLst>
      <p:ext uri="{BB962C8B-B14F-4D97-AF65-F5344CB8AC3E}">
        <p14:creationId xmlns:p14="http://schemas.microsoft.com/office/powerpoint/2010/main" val="3141023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smtClean="0"/>
              <a:t>The directions to the pound are right, left, right. What is the probability of the Dears picking the correct path?</a:t>
            </a:r>
          </a:p>
          <a:p>
            <a:r>
              <a:rPr lang="en-CA" dirty="0" smtClean="0"/>
              <a:t>There is only </a:t>
            </a:r>
            <a:r>
              <a:rPr lang="en-CA" dirty="0" smtClean="0">
                <a:solidFill>
                  <a:srgbClr val="00B0F0"/>
                </a:solidFill>
              </a:rPr>
              <a:t>1</a:t>
            </a:r>
            <a:r>
              <a:rPr lang="en-CA" dirty="0" smtClean="0"/>
              <a:t> path that follows right, left, right and so that will be our </a:t>
            </a:r>
            <a:r>
              <a:rPr lang="en-CA" dirty="0" smtClean="0">
                <a:solidFill>
                  <a:srgbClr val="00B0F0"/>
                </a:solidFill>
              </a:rPr>
              <a:t>numerator</a:t>
            </a:r>
            <a:r>
              <a:rPr lang="en-CA" dirty="0" smtClean="0"/>
              <a:t>. </a:t>
            </a:r>
          </a:p>
          <a:p>
            <a:r>
              <a:rPr lang="en-CA" dirty="0" smtClean="0"/>
              <a:t>There </a:t>
            </a:r>
            <a:r>
              <a:rPr lang="en-CA" dirty="0" smtClean="0">
                <a:solidFill>
                  <a:srgbClr val="00B0F0"/>
                </a:solidFill>
              </a:rPr>
              <a:t>8</a:t>
            </a:r>
            <a:r>
              <a:rPr lang="en-CA" dirty="0" smtClean="0"/>
              <a:t> possible </a:t>
            </a:r>
            <a:r>
              <a:rPr lang="en-CA" dirty="0" smtClean="0">
                <a:solidFill>
                  <a:srgbClr val="FF66CC"/>
                </a:solidFill>
              </a:rPr>
              <a:t>outcomes </a:t>
            </a:r>
            <a:r>
              <a:rPr lang="en-CA" dirty="0" smtClean="0"/>
              <a:t>at the end of the blocks and so that will be our </a:t>
            </a:r>
            <a:r>
              <a:rPr lang="en-CA" dirty="0" smtClean="0">
                <a:solidFill>
                  <a:srgbClr val="00B0F0"/>
                </a:solidFill>
              </a:rPr>
              <a:t>denominator</a:t>
            </a:r>
            <a:r>
              <a:rPr lang="en-CA" dirty="0" smtClean="0"/>
              <a:t>.</a:t>
            </a:r>
          </a:p>
          <a:p>
            <a:r>
              <a:rPr lang="en-CA" dirty="0" smtClean="0"/>
              <a:t>Therefore, the chances of Dears picking the correct path is </a:t>
            </a:r>
            <a:r>
              <a:rPr lang="en-CA" dirty="0" smtClean="0">
                <a:solidFill>
                  <a:srgbClr val="92D050"/>
                </a:solidFill>
              </a:rPr>
              <a:t>1/8</a:t>
            </a:r>
            <a:r>
              <a:rPr lang="en-CA" dirty="0" smtClean="0"/>
              <a:t>.</a:t>
            </a:r>
          </a:p>
        </p:txBody>
      </p:sp>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8250" t="3844" r="35129" b="18434"/>
          <a:stretch/>
        </p:blipFill>
        <p:spPr>
          <a:xfrm>
            <a:off x="4995949" y="2492896"/>
            <a:ext cx="3546232" cy="2070792"/>
          </a:xfrm>
        </p:spPr>
      </p:pic>
      <p:sp>
        <p:nvSpPr>
          <p:cNvPr id="4" name="Title 3"/>
          <p:cNvSpPr>
            <a:spLocks noGrp="1"/>
          </p:cNvSpPr>
          <p:nvPr>
            <p:ph type="title"/>
          </p:nvPr>
        </p:nvSpPr>
        <p:spPr/>
        <p:txBody>
          <a:bodyPr/>
          <a:lstStyle/>
          <a:p>
            <a:r>
              <a:rPr lang="en-CA" dirty="0" smtClean="0"/>
              <a:t>The Chances</a:t>
            </a:r>
            <a:endParaRPr lang="en-CA" dirty="0"/>
          </a:p>
        </p:txBody>
      </p:sp>
    </p:spTree>
    <p:extLst>
      <p:ext uri="{BB962C8B-B14F-4D97-AF65-F5344CB8AC3E}">
        <p14:creationId xmlns:p14="http://schemas.microsoft.com/office/powerpoint/2010/main" val="3740273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843808" y="1772816"/>
            <a:ext cx="3429000" cy="2209800"/>
          </a:xfrm>
        </p:spPr>
      </p:pic>
      <p:sp>
        <p:nvSpPr>
          <p:cNvPr id="3" name="Text Placeholder 2"/>
          <p:cNvSpPr>
            <a:spLocks noGrp="1"/>
          </p:cNvSpPr>
          <p:nvPr>
            <p:ph type="body" sz="half" idx="2"/>
          </p:nvPr>
        </p:nvSpPr>
        <p:spPr>
          <a:xfrm>
            <a:off x="611560" y="4149080"/>
            <a:ext cx="7776864" cy="2304256"/>
          </a:xfrm>
        </p:spPr>
        <p:txBody>
          <a:bodyPr>
            <a:normAutofit/>
          </a:bodyPr>
          <a:lstStyle/>
          <a:p>
            <a:r>
              <a:rPr lang="en-CA" sz="2000" dirty="0" smtClean="0"/>
              <a:t>The Dears did end up making that 1/8 chance and saving Tramp, who became a part of the family himself. Lady and the Tramp fell madly in love and had four puppies, three girls and one boy. Jacques and their friend Trusty, who had actually stopped the dog catcher’s truck at the expense of his own paw, became just as much family as anybody else. Aunt Sarah never jumped to crazy conclusions again and never brought Si and Am back to the Dear house. And they all lived happily ever after. </a:t>
            </a:r>
            <a:endParaRPr lang="en-CA" sz="2000" dirty="0"/>
          </a:p>
        </p:txBody>
      </p:sp>
      <p:sp>
        <p:nvSpPr>
          <p:cNvPr id="4" name="Title 3"/>
          <p:cNvSpPr>
            <a:spLocks noGrp="1"/>
          </p:cNvSpPr>
          <p:nvPr>
            <p:ph type="title"/>
          </p:nvPr>
        </p:nvSpPr>
        <p:spPr/>
        <p:txBody>
          <a:bodyPr/>
          <a:lstStyle/>
          <a:p>
            <a:r>
              <a:rPr lang="en-CA" dirty="0" smtClean="0">
                <a:latin typeface="Lucida Calligraphy" pitchFamily="66" charset="0"/>
              </a:rPr>
              <a:t>“Smile!”</a:t>
            </a:r>
            <a:endParaRPr lang="en-CA" dirty="0">
              <a:latin typeface="Lucida Calligraphy" pitchFamily="66" charset="0"/>
            </a:endParaRPr>
          </a:p>
        </p:txBody>
      </p:sp>
    </p:spTree>
    <p:extLst>
      <p:ext uri="{BB962C8B-B14F-4D97-AF65-F5344CB8AC3E}">
        <p14:creationId xmlns:p14="http://schemas.microsoft.com/office/powerpoint/2010/main" val="178342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a:t>
            </a:r>
            <a:endParaRPr lang="en-CA" dirty="0"/>
          </a:p>
        </p:txBody>
      </p:sp>
    </p:spTree>
    <p:extLst>
      <p:ext uri="{BB962C8B-B14F-4D97-AF65-F5344CB8AC3E}">
        <p14:creationId xmlns:p14="http://schemas.microsoft.com/office/powerpoint/2010/main" val="224290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475656" y="4221088"/>
            <a:ext cx="6347047" cy="2200264"/>
          </a:xfrm>
        </p:spPr>
        <p:txBody>
          <a:bodyPr>
            <a:normAutofit lnSpcReduction="10000"/>
          </a:bodyPr>
          <a:lstStyle/>
          <a:p>
            <a:r>
              <a:rPr lang="en-US" dirty="0" smtClean="0"/>
              <a:t>It was </a:t>
            </a:r>
            <a:r>
              <a:rPr lang="en-US" dirty="0" smtClean="0"/>
              <a:t>Christmas Eve in the Dear household and the tree </a:t>
            </a:r>
            <a:r>
              <a:rPr lang="en-US" dirty="0" smtClean="0"/>
              <a:t>was</a:t>
            </a:r>
            <a:r>
              <a:rPr lang="en-US" dirty="0" smtClean="0"/>
              <a:t> </a:t>
            </a:r>
            <a:r>
              <a:rPr lang="en-US" dirty="0" smtClean="0"/>
              <a:t>just brimming with gifts and this year </a:t>
            </a:r>
            <a:r>
              <a:rPr lang="en-US" dirty="0" smtClean="0"/>
              <a:t>they were </a:t>
            </a:r>
            <a:r>
              <a:rPr lang="en-US" dirty="0" smtClean="0"/>
              <a:t>extra special; one of them </a:t>
            </a:r>
            <a:r>
              <a:rPr lang="en-US" dirty="0" smtClean="0"/>
              <a:t>was</a:t>
            </a:r>
            <a:r>
              <a:rPr lang="en-US" dirty="0" smtClean="0"/>
              <a:t> </a:t>
            </a:r>
            <a:r>
              <a:rPr lang="en-US" dirty="0" smtClean="0"/>
              <a:t>a little cocker spaniel puppy! Given that Jim Dear has gotten Darling </a:t>
            </a:r>
            <a:r>
              <a:rPr lang="en-US" u="sng" dirty="0" smtClean="0"/>
              <a:t>six</a:t>
            </a:r>
            <a:r>
              <a:rPr lang="en-US" dirty="0" smtClean="0"/>
              <a:t> gifts and she can only open </a:t>
            </a:r>
            <a:r>
              <a:rPr lang="en-US" u="sng" dirty="0" smtClean="0"/>
              <a:t>one</a:t>
            </a:r>
            <a:r>
              <a:rPr lang="en-US" dirty="0" smtClean="0"/>
              <a:t> of them the night before Christmas, what is the probability that she will open her extra special gift on Christmas Eve?</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339752" y="2204864"/>
            <a:ext cx="4583163" cy="1800200"/>
          </a:xfrm>
        </p:spPr>
      </p:pic>
      <p:sp>
        <p:nvSpPr>
          <p:cNvPr id="4" name="Title 3"/>
          <p:cNvSpPr>
            <a:spLocks noGrp="1"/>
          </p:cNvSpPr>
          <p:nvPr>
            <p:ph type="title"/>
          </p:nvPr>
        </p:nvSpPr>
        <p:spPr/>
        <p:txBody>
          <a:bodyPr>
            <a:normAutofit/>
          </a:bodyPr>
          <a:lstStyle/>
          <a:p>
            <a:r>
              <a:rPr lang="en-US" sz="1400" dirty="0" smtClean="0">
                <a:latin typeface="Lucida Calligraphy" pitchFamily="66" charset="0"/>
              </a:rPr>
              <a:t>“What a Darling little Lady”</a:t>
            </a:r>
            <a:endParaRPr lang="en-US" sz="1400" dirty="0">
              <a:latin typeface="Lucida Calligraphy" pitchFamily="66" charset="0"/>
            </a:endParaRPr>
          </a:p>
        </p:txBody>
      </p:sp>
    </p:spTree>
    <p:extLst>
      <p:ext uri="{BB962C8B-B14F-4D97-AF65-F5344CB8AC3E}">
        <p14:creationId xmlns:p14="http://schemas.microsoft.com/office/powerpoint/2010/main" val="299813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As there are six gifts to choose from, and only one of them is the puppy, the probability of this </a:t>
            </a:r>
            <a:r>
              <a:rPr lang="en-US" dirty="0" smtClean="0">
                <a:solidFill>
                  <a:srgbClr val="FF66CC"/>
                </a:solidFill>
              </a:rPr>
              <a:t>event</a:t>
            </a:r>
            <a:r>
              <a:rPr lang="en-US" dirty="0" smtClean="0"/>
              <a:t> would be found by taking the number of gifts that are the puppy, in this case </a:t>
            </a:r>
            <a:r>
              <a:rPr lang="en-US" dirty="0" smtClean="0">
                <a:solidFill>
                  <a:srgbClr val="92D050"/>
                </a:solidFill>
              </a:rPr>
              <a:t>1 </a:t>
            </a:r>
            <a:r>
              <a:rPr lang="en-US" dirty="0" smtClean="0"/>
              <a:t>and putting it over the number of total gifts, in this case </a:t>
            </a:r>
            <a:r>
              <a:rPr lang="en-US" dirty="0" smtClean="0">
                <a:solidFill>
                  <a:srgbClr val="92D050"/>
                </a:solidFill>
              </a:rPr>
              <a:t>6</a:t>
            </a:r>
            <a:r>
              <a:rPr lang="en-US" dirty="0" smtClean="0"/>
              <a:t>. </a:t>
            </a:r>
          </a:p>
          <a:p>
            <a:r>
              <a:rPr lang="en-US" dirty="0" smtClean="0"/>
              <a:t>Therefore, the probability of Darling choosing the puppy as her one Christmas Eve gift is </a:t>
            </a:r>
            <a:r>
              <a:rPr lang="en-US" dirty="0" smtClean="0">
                <a:solidFill>
                  <a:srgbClr val="92D050"/>
                </a:solidFill>
              </a:rPr>
              <a:t>1/6</a:t>
            </a:r>
            <a:r>
              <a:rPr lang="en-US" dirty="0" smtClean="0"/>
              <a:t>.</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4008" y="2204864"/>
            <a:ext cx="3941510" cy="2952328"/>
          </a:xfrm>
        </p:spPr>
      </p:pic>
      <p:sp>
        <p:nvSpPr>
          <p:cNvPr id="4" name="Title 3"/>
          <p:cNvSpPr>
            <a:spLocks noGrp="1"/>
          </p:cNvSpPr>
          <p:nvPr>
            <p:ph type="title"/>
          </p:nvPr>
        </p:nvSpPr>
        <p:spPr/>
        <p:txBody>
          <a:bodyPr/>
          <a:lstStyle/>
          <a:p>
            <a:r>
              <a:rPr lang="en-US" dirty="0" smtClean="0"/>
              <a:t>The Probability</a:t>
            </a:r>
            <a:endParaRPr lang="en-US" dirty="0"/>
          </a:p>
        </p:txBody>
      </p:sp>
    </p:spTree>
    <p:extLst>
      <p:ext uri="{BB962C8B-B14F-4D97-AF65-F5344CB8AC3E}">
        <p14:creationId xmlns:p14="http://schemas.microsoft.com/office/powerpoint/2010/main" val="208475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3861048"/>
            <a:ext cx="8147247" cy="2560304"/>
          </a:xfrm>
        </p:spPr>
        <p:txBody>
          <a:bodyPr>
            <a:normAutofit fontScale="92500" lnSpcReduction="20000"/>
          </a:bodyPr>
          <a:lstStyle/>
          <a:p>
            <a:r>
              <a:rPr lang="en-CA" dirty="0" smtClean="0"/>
              <a:t>As Lady grew she was given an exciting task to perform: she was to fetch the newspaper for Jim Dear every morning! Unfortunately, this wasn’t as easy as she’d originally thought. You see, there were seven different newspaper boys for each day of the week and four of those boys had a nasty habit of throwing the newspaper so far that it landed in the bird bath, making it wet and easy to rip when she went in through her doggie door. However, she could get the </a:t>
            </a:r>
            <a:r>
              <a:rPr lang="en-CA" dirty="0" smtClean="0"/>
              <a:t>wet newspaper </a:t>
            </a:r>
            <a:r>
              <a:rPr lang="en-CA" dirty="0" smtClean="0"/>
              <a:t>in without </a:t>
            </a:r>
            <a:r>
              <a:rPr lang="en-CA" dirty="0" smtClean="0"/>
              <a:t>tearing, </a:t>
            </a:r>
            <a:r>
              <a:rPr lang="en-CA" dirty="0" smtClean="0"/>
              <a:t>if it happened to be one of the days Darling left the back kitchen door open while she was </a:t>
            </a:r>
            <a:r>
              <a:rPr lang="en-CA" dirty="0" smtClean="0"/>
              <a:t>cooking; </a:t>
            </a:r>
            <a:r>
              <a:rPr lang="en-CA" dirty="0" smtClean="0"/>
              <a:t>which she did three days a week. What are the chances that Lady gets the newspaper inside without it ripping? </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555776" y="1916832"/>
            <a:ext cx="4022725" cy="1591161"/>
          </a:xfrm>
        </p:spPr>
      </p:pic>
      <p:sp>
        <p:nvSpPr>
          <p:cNvPr id="4" name="Title 3"/>
          <p:cNvSpPr>
            <a:spLocks noGrp="1"/>
          </p:cNvSpPr>
          <p:nvPr>
            <p:ph type="title"/>
          </p:nvPr>
        </p:nvSpPr>
        <p:spPr/>
        <p:txBody>
          <a:bodyPr>
            <a:normAutofit/>
          </a:bodyPr>
          <a:lstStyle/>
          <a:p>
            <a:r>
              <a:rPr lang="en-CA" sz="1600" dirty="0" smtClean="0">
                <a:latin typeface="Lucida Calligraphy" pitchFamily="66" charset="0"/>
              </a:rPr>
              <a:t>“We See less bad news…”</a:t>
            </a:r>
            <a:endParaRPr lang="en-CA" sz="1600" dirty="0">
              <a:latin typeface="Lucida Calligraphy" pitchFamily="66" charset="0"/>
            </a:endParaRPr>
          </a:p>
        </p:txBody>
      </p:sp>
    </p:spTree>
    <p:extLst>
      <p:ext uri="{BB962C8B-B14F-4D97-AF65-F5344CB8AC3E}">
        <p14:creationId xmlns:p14="http://schemas.microsoft.com/office/powerpoint/2010/main" val="1136358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020824"/>
            <a:ext cx="3538735" cy="4005072"/>
          </a:xfrm>
        </p:spPr>
        <p:txBody>
          <a:bodyPr>
            <a:normAutofit fontScale="92500" lnSpcReduction="10000"/>
          </a:bodyPr>
          <a:lstStyle/>
          <a:p>
            <a:r>
              <a:rPr lang="en-US" dirty="0" smtClean="0"/>
              <a:t>Using the </a:t>
            </a:r>
            <a:r>
              <a:rPr lang="en-US" dirty="0" smtClean="0">
                <a:solidFill>
                  <a:srgbClr val="FF66CC"/>
                </a:solidFill>
              </a:rPr>
              <a:t>multiplicative </a:t>
            </a:r>
            <a:r>
              <a:rPr lang="en-US" dirty="0" smtClean="0"/>
              <a:t>and </a:t>
            </a:r>
            <a:r>
              <a:rPr lang="en-US" dirty="0" smtClean="0">
                <a:solidFill>
                  <a:srgbClr val="FF66CC"/>
                </a:solidFill>
              </a:rPr>
              <a:t>additive principles</a:t>
            </a:r>
            <a:r>
              <a:rPr lang="en-US" dirty="0" smtClean="0"/>
              <a:t>, we can deduce the probability of Lady delivering a rip-free newspaper. But first, we need to figure out how many ways she can get the newspaper in without ripping. </a:t>
            </a:r>
          </a:p>
          <a:p>
            <a:r>
              <a:rPr lang="en-US" dirty="0" smtClean="0">
                <a:solidFill>
                  <a:srgbClr val="00B0F0"/>
                </a:solidFill>
              </a:rPr>
              <a:t>One way is the paper being delivered by one of the three paper boys who are careful.</a:t>
            </a:r>
          </a:p>
          <a:p>
            <a:r>
              <a:rPr lang="en-US" dirty="0" smtClean="0">
                <a:solidFill>
                  <a:srgbClr val="00B0F0"/>
                </a:solidFill>
              </a:rPr>
              <a:t>Another way is the paper being delivered by one of the four careless paper boys but the back kitchen door being open. </a:t>
            </a:r>
            <a:endParaRPr lang="en-US" dirty="0">
              <a:solidFill>
                <a:srgbClr val="00B0F0"/>
              </a:solidFill>
            </a:endParaRPr>
          </a:p>
        </p:txBody>
      </p:sp>
      <p:sp>
        <p:nvSpPr>
          <p:cNvPr id="3" name="Content Placeholder 2"/>
          <p:cNvSpPr>
            <a:spLocks noGrp="1"/>
          </p:cNvSpPr>
          <p:nvPr>
            <p:ph sz="quarter" idx="14"/>
          </p:nvPr>
        </p:nvSpPr>
        <p:spPr>
          <a:xfrm>
            <a:off x="4427984" y="2020824"/>
            <a:ext cx="4392488" cy="4005072"/>
          </a:xfrm>
        </p:spPr>
        <p:txBody>
          <a:bodyPr>
            <a:normAutofit fontScale="62500" lnSpcReduction="20000"/>
          </a:bodyPr>
          <a:lstStyle/>
          <a:p>
            <a:r>
              <a:rPr lang="en-US" dirty="0" smtClean="0"/>
              <a:t>First we will find the probability of the first occurrence:</a:t>
            </a:r>
          </a:p>
          <a:p>
            <a:pPr algn="l"/>
            <a:r>
              <a:rPr lang="en-US" dirty="0" smtClean="0">
                <a:solidFill>
                  <a:srgbClr val="00B0F0"/>
                </a:solidFill>
              </a:rPr>
              <a:t>P(1)= </a:t>
            </a:r>
            <a:r>
              <a:rPr lang="en-US" sz="2300" dirty="0" smtClean="0">
                <a:solidFill>
                  <a:srgbClr val="00B0F0"/>
                </a:solidFill>
              </a:rPr>
              <a:t># of careful paper boys/# of total paper </a:t>
            </a:r>
            <a:r>
              <a:rPr lang="en-US" sz="2300" dirty="0" smtClean="0">
                <a:solidFill>
                  <a:srgbClr val="00B0F0"/>
                </a:solidFill>
              </a:rPr>
              <a:t>boys</a:t>
            </a:r>
            <a:endParaRPr lang="en-US" sz="1200" dirty="0" smtClean="0">
              <a:solidFill>
                <a:srgbClr val="00B0F0"/>
              </a:solidFill>
            </a:endParaRPr>
          </a:p>
          <a:p>
            <a:pPr algn="l"/>
            <a:r>
              <a:rPr lang="en-US" dirty="0">
                <a:solidFill>
                  <a:srgbClr val="00B0F0"/>
                </a:solidFill>
              </a:rPr>
              <a:t> </a:t>
            </a:r>
            <a:r>
              <a:rPr lang="en-US" dirty="0" smtClean="0">
                <a:solidFill>
                  <a:srgbClr val="00B0F0"/>
                </a:solidFill>
              </a:rPr>
              <a:t>     </a:t>
            </a:r>
            <a:r>
              <a:rPr lang="en-US" dirty="0" smtClean="0">
                <a:solidFill>
                  <a:srgbClr val="00B0F0"/>
                </a:solidFill>
              </a:rPr>
              <a:t>= 3/7		</a:t>
            </a:r>
          </a:p>
          <a:p>
            <a:r>
              <a:rPr lang="en-US" dirty="0" smtClean="0"/>
              <a:t>Second</a:t>
            </a:r>
            <a:r>
              <a:rPr lang="en-US" dirty="0" smtClean="0"/>
              <a:t>, we will find the probability of the second occurrence by multiplying the two probabilities by each other:</a:t>
            </a:r>
          </a:p>
          <a:p>
            <a:pPr algn="l"/>
            <a:r>
              <a:rPr lang="en-US" dirty="0" smtClean="0">
                <a:solidFill>
                  <a:srgbClr val="00B0F0"/>
                </a:solidFill>
              </a:rPr>
              <a:t>P(2)=p(Careless) x p(Kitchen)</a:t>
            </a:r>
          </a:p>
          <a:p>
            <a:pPr algn="l"/>
            <a:r>
              <a:rPr lang="en-US" dirty="0" smtClean="0">
                <a:solidFill>
                  <a:srgbClr val="00B0F0"/>
                </a:solidFill>
              </a:rPr>
              <a:t>      =4/7 x 3/7</a:t>
            </a:r>
          </a:p>
          <a:p>
            <a:pPr algn="l"/>
            <a:r>
              <a:rPr lang="en-US" dirty="0" smtClean="0">
                <a:solidFill>
                  <a:srgbClr val="00B0F0"/>
                </a:solidFill>
              </a:rPr>
              <a:t>      =12/49</a:t>
            </a:r>
          </a:p>
          <a:p>
            <a:r>
              <a:rPr lang="en-US" dirty="0" smtClean="0"/>
              <a:t>To find the total probability, we will add the two probabilities together:</a:t>
            </a:r>
          </a:p>
          <a:p>
            <a:pPr algn="l"/>
            <a:r>
              <a:rPr lang="en-US" dirty="0" smtClean="0">
                <a:solidFill>
                  <a:srgbClr val="00B0F0"/>
                </a:solidFill>
              </a:rPr>
              <a:t>P(1or2</a:t>
            </a:r>
            <a:r>
              <a:rPr lang="en-US" dirty="0" smtClean="0">
                <a:solidFill>
                  <a:srgbClr val="00B0F0"/>
                </a:solidFill>
              </a:rPr>
              <a:t>)=P(1)+P(2)</a:t>
            </a:r>
          </a:p>
          <a:p>
            <a:pPr algn="l"/>
            <a:r>
              <a:rPr lang="en-US" dirty="0" smtClean="0">
                <a:solidFill>
                  <a:srgbClr val="00B0F0"/>
                </a:solidFill>
              </a:rPr>
              <a:t>             =12/49 + 3/7</a:t>
            </a:r>
          </a:p>
          <a:p>
            <a:pPr algn="l"/>
            <a:r>
              <a:rPr lang="en-US" dirty="0">
                <a:solidFill>
                  <a:srgbClr val="00B0F0"/>
                </a:solidFill>
              </a:rPr>
              <a:t> </a:t>
            </a:r>
            <a:r>
              <a:rPr lang="en-US" dirty="0" smtClean="0">
                <a:solidFill>
                  <a:srgbClr val="00B0F0"/>
                </a:solidFill>
              </a:rPr>
              <a:t>            =12/49 + 21/49</a:t>
            </a:r>
          </a:p>
          <a:p>
            <a:pPr algn="l"/>
            <a:r>
              <a:rPr lang="en-US" dirty="0" smtClean="0">
                <a:solidFill>
                  <a:srgbClr val="00B0F0"/>
                </a:solidFill>
              </a:rPr>
              <a:t>             =33/49</a:t>
            </a:r>
          </a:p>
          <a:p>
            <a:r>
              <a:rPr lang="en-US" dirty="0" smtClean="0"/>
              <a:t>Therefore, the </a:t>
            </a:r>
            <a:r>
              <a:rPr lang="en-US" dirty="0" smtClean="0"/>
              <a:t>probability of Lady getting the paper in the house without ripping is </a:t>
            </a:r>
            <a:r>
              <a:rPr lang="en-US" dirty="0" smtClean="0">
                <a:solidFill>
                  <a:srgbClr val="92D050"/>
                </a:solidFill>
              </a:rPr>
              <a:t>33/49</a:t>
            </a:r>
            <a:r>
              <a:rPr lang="en-US" dirty="0" smtClean="0"/>
              <a:t>.</a:t>
            </a:r>
          </a:p>
        </p:txBody>
      </p:sp>
      <p:sp>
        <p:nvSpPr>
          <p:cNvPr id="4" name="Title 3"/>
          <p:cNvSpPr>
            <a:spLocks noGrp="1"/>
          </p:cNvSpPr>
          <p:nvPr>
            <p:ph type="title"/>
          </p:nvPr>
        </p:nvSpPr>
        <p:spPr/>
        <p:txBody>
          <a:bodyPr/>
          <a:lstStyle/>
          <a:p>
            <a:r>
              <a:rPr lang="en-US" dirty="0" smtClean="0"/>
              <a:t>The Probability</a:t>
            </a:r>
            <a:endParaRPr lang="en-US" dirty="0"/>
          </a:p>
        </p:txBody>
      </p:sp>
    </p:spTree>
    <p:extLst>
      <p:ext uri="{BB962C8B-B14F-4D97-AF65-F5344CB8AC3E}">
        <p14:creationId xmlns:p14="http://schemas.microsoft.com/office/powerpoint/2010/main" val="1610173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293096"/>
            <a:ext cx="8147247" cy="1732800"/>
          </a:xfrm>
        </p:spPr>
        <p:txBody>
          <a:bodyPr>
            <a:normAutofit fontScale="92500" lnSpcReduction="20000"/>
          </a:bodyPr>
          <a:lstStyle/>
          <a:p>
            <a:r>
              <a:rPr lang="en-CA" dirty="0" smtClean="0"/>
              <a:t>Lady’s all grown up and she’d got her dog license on a shiny new collar, meaning that she could leave the yard on her own now. Today, she’d decided to go and visit her friend Jacques. However, he had a very strange owner who flipped a coin three times to decide whether he would take his dog for a walk in the park. Two or more tails meant that Jacques would go for a walk. Two or more heads meant that he stayed home. Conduct an experiment of 20 </a:t>
            </a:r>
            <a:r>
              <a:rPr lang="en-CA" dirty="0" smtClean="0">
                <a:solidFill>
                  <a:srgbClr val="FF66CC"/>
                </a:solidFill>
              </a:rPr>
              <a:t>trails</a:t>
            </a:r>
            <a:r>
              <a:rPr lang="en-CA" dirty="0" smtClean="0"/>
              <a:t> that could give the </a:t>
            </a:r>
            <a:r>
              <a:rPr lang="en-CA" dirty="0" smtClean="0">
                <a:solidFill>
                  <a:srgbClr val="FF66CC"/>
                </a:solidFill>
              </a:rPr>
              <a:t>experimental probability </a:t>
            </a:r>
            <a:r>
              <a:rPr lang="en-CA" dirty="0" smtClean="0"/>
              <a:t>that Jacques would be home.</a:t>
            </a:r>
            <a:endParaRPr lang="en-CA"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915816" y="1844824"/>
            <a:ext cx="3241304" cy="2430978"/>
          </a:xfrm>
        </p:spPr>
      </p:pic>
      <p:sp>
        <p:nvSpPr>
          <p:cNvPr id="4" name="Title 3"/>
          <p:cNvSpPr>
            <a:spLocks noGrp="1"/>
          </p:cNvSpPr>
          <p:nvPr>
            <p:ph type="title"/>
          </p:nvPr>
        </p:nvSpPr>
        <p:spPr/>
        <p:txBody>
          <a:bodyPr/>
          <a:lstStyle/>
          <a:p>
            <a:r>
              <a:rPr lang="en-CA" dirty="0" smtClean="0">
                <a:latin typeface="Lucida Calligraphy" pitchFamily="66" charset="0"/>
              </a:rPr>
              <a:t>“I got my license”</a:t>
            </a:r>
            <a:endParaRPr lang="en-CA" dirty="0">
              <a:latin typeface="Lucida Calligraphy" pitchFamily="66" charset="0"/>
            </a:endParaRPr>
          </a:p>
        </p:txBody>
      </p:sp>
    </p:spTree>
    <p:extLst>
      <p:ext uri="{BB962C8B-B14F-4D97-AF65-F5344CB8AC3E}">
        <p14:creationId xmlns:p14="http://schemas.microsoft.com/office/powerpoint/2010/main" val="304221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020824"/>
            <a:ext cx="4023360" cy="1912232"/>
          </a:xfrm>
        </p:spPr>
        <p:txBody>
          <a:bodyPr>
            <a:normAutofit lnSpcReduction="10000"/>
          </a:bodyPr>
          <a:lstStyle/>
          <a:p>
            <a:r>
              <a:rPr lang="en-CA" dirty="0" smtClean="0">
                <a:solidFill>
                  <a:srgbClr val="FF66CC"/>
                </a:solidFill>
              </a:rPr>
              <a:t>Experimental probability</a:t>
            </a:r>
            <a:r>
              <a:rPr lang="en-CA" dirty="0" smtClean="0"/>
              <a:t> is very much an individualized thing as several experiments could bring a wide variety of answers. Here is an example of the experiment with 20 </a:t>
            </a:r>
            <a:r>
              <a:rPr lang="en-CA" dirty="0" smtClean="0">
                <a:solidFill>
                  <a:srgbClr val="FF66CC"/>
                </a:solidFill>
              </a:rPr>
              <a:t>trials</a:t>
            </a:r>
            <a:r>
              <a:rPr lang="en-CA" dirty="0" smtClean="0"/>
              <a:t>:</a:t>
            </a:r>
          </a:p>
          <a:p>
            <a:pPr marL="457200" indent="-457200">
              <a:buAutoNum type="arabicPeriod"/>
            </a:pPr>
            <a:endParaRPr lang="en-CA" dirty="0" smtClean="0"/>
          </a:p>
          <a:p>
            <a:pPr marL="457200" indent="-457200">
              <a:buAutoNum type="arabicPeriod"/>
            </a:pPr>
            <a:endParaRPr lang="en-CA" dirty="0" smtClean="0"/>
          </a:p>
          <a:p>
            <a:pPr marL="457200" indent="-457200">
              <a:buAutoNum type="arabicPeriod"/>
            </a:pPr>
            <a:endParaRPr lang="en-CA" dirty="0"/>
          </a:p>
        </p:txBody>
      </p:sp>
      <p:sp>
        <p:nvSpPr>
          <p:cNvPr id="3" name="Content Placeholder 2"/>
          <p:cNvSpPr>
            <a:spLocks noGrp="1"/>
          </p:cNvSpPr>
          <p:nvPr>
            <p:ph sz="quarter" idx="14"/>
          </p:nvPr>
        </p:nvSpPr>
        <p:spPr>
          <a:xfrm>
            <a:off x="467544" y="3717032"/>
            <a:ext cx="4023360" cy="2812920"/>
          </a:xfrm>
        </p:spPr>
        <p:txBody>
          <a:bodyPr numCol="2">
            <a:normAutofit fontScale="77500" lnSpcReduction="20000"/>
          </a:bodyPr>
          <a:lstStyle/>
          <a:p>
            <a:pPr marL="457200" indent="-457200">
              <a:buAutoNum type="arabicPeriod"/>
            </a:pPr>
            <a:r>
              <a:rPr lang="en-CA" dirty="0"/>
              <a:t>H, T, T</a:t>
            </a:r>
          </a:p>
          <a:p>
            <a:pPr marL="457200" indent="-457200">
              <a:buAutoNum type="arabicPeriod"/>
            </a:pPr>
            <a:r>
              <a:rPr lang="en-CA" dirty="0"/>
              <a:t>H, H, T</a:t>
            </a:r>
          </a:p>
          <a:p>
            <a:pPr marL="457200" indent="-457200">
              <a:buAutoNum type="arabicPeriod"/>
            </a:pPr>
            <a:r>
              <a:rPr lang="en-CA" dirty="0"/>
              <a:t>H, T, T</a:t>
            </a:r>
          </a:p>
          <a:p>
            <a:pPr marL="457200" indent="-457200">
              <a:buAutoNum type="arabicPeriod"/>
            </a:pPr>
            <a:r>
              <a:rPr lang="en-CA" dirty="0"/>
              <a:t>H, T, T</a:t>
            </a:r>
          </a:p>
          <a:p>
            <a:pPr marL="457200" indent="-457200">
              <a:buAutoNum type="arabicPeriod"/>
            </a:pPr>
            <a:r>
              <a:rPr lang="en-CA" dirty="0"/>
              <a:t>T, H, H</a:t>
            </a:r>
          </a:p>
          <a:p>
            <a:pPr marL="457200" indent="-457200">
              <a:buAutoNum type="arabicPeriod"/>
            </a:pPr>
            <a:r>
              <a:rPr lang="en-CA" dirty="0"/>
              <a:t>T, T, T</a:t>
            </a:r>
          </a:p>
          <a:p>
            <a:pPr marL="457200" indent="-457200">
              <a:buAutoNum type="arabicPeriod"/>
            </a:pPr>
            <a:r>
              <a:rPr lang="en-CA" dirty="0"/>
              <a:t>T, T, T</a:t>
            </a:r>
          </a:p>
          <a:p>
            <a:pPr marL="457200" indent="-457200">
              <a:buAutoNum type="arabicPeriod"/>
            </a:pPr>
            <a:r>
              <a:rPr lang="en-CA" dirty="0"/>
              <a:t>H, H, H</a:t>
            </a:r>
          </a:p>
          <a:p>
            <a:pPr marL="457200" indent="-457200">
              <a:buAutoNum type="arabicPeriod"/>
            </a:pPr>
            <a:r>
              <a:rPr lang="en-CA" dirty="0"/>
              <a:t>T, H, T</a:t>
            </a:r>
          </a:p>
          <a:p>
            <a:pPr marL="457200" indent="-457200">
              <a:buAutoNum type="arabicPeriod"/>
            </a:pPr>
            <a:r>
              <a:rPr lang="en-CA" dirty="0"/>
              <a:t>T, T, H</a:t>
            </a:r>
          </a:p>
          <a:p>
            <a:pPr marL="457200" indent="-457200">
              <a:buAutoNum type="arabicPeriod"/>
            </a:pPr>
            <a:r>
              <a:rPr lang="en-CA" dirty="0"/>
              <a:t>H, T, </a:t>
            </a:r>
            <a:r>
              <a:rPr lang="en-CA" dirty="0" smtClean="0"/>
              <a:t>H</a:t>
            </a:r>
          </a:p>
          <a:p>
            <a:pPr marL="457200" indent="-457200">
              <a:buAutoNum type="arabicPeriod"/>
            </a:pPr>
            <a:r>
              <a:rPr lang="en-CA" dirty="0" smtClean="0"/>
              <a:t>H, H, T</a:t>
            </a:r>
          </a:p>
          <a:p>
            <a:pPr marL="457200" indent="-457200">
              <a:buAutoNum type="arabicPeriod"/>
            </a:pPr>
            <a:r>
              <a:rPr lang="en-CA" dirty="0" smtClean="0"/>
              <a:t>T, T, H</a:t>
            </a:r>
          </a:p>
          <a:p>
            <a:pPr marL="457200" indent="-457200">
              <a:buAutoNum type="arabicPeriod"/>
            </a:pPr>
            <a:r>
              <a:rPr lang="en-CA" dirty="0" smtClean="0"/>
              <a:t>T, H, T</a:t>
            </a:r>
          </a:p>
          <a:p>
            <a:pPr marL="457200" indent="-457200">
              <a:buAutoNum type="arabicPeriod"/>
            </a:pPr>
            <a:r>
              <a:rPr lang="en-CA" dirty="0" smtClean="0"/>
              <a:t>H, H, H</a:t>
            </a:r>
          </a:p>
          <a:p>
            <a:pPr marL="457200" indent="-457200">
              <a:buAutoNum type="arabicPeriod"/>
            </a:pPr>
            <a:r>
              <a:rPr lang="en-CA" dirty="0" smtClean="0"/>
              <a:t>H, H, T</a:t>
            </a:r>
          </a:p>
          <a:p>
            <a:pPr marL="457200" indent="-457200">
              <a:buAutoNum type="arabicPeriod"/>
            </a:pPr>
            <a:r>
              <a:rPr lang="en-CA" dirty="0" smtClean="0"/>
              <a:t>T, H, T</a:t>
            </a:r>
          </a:p>
          <a:p>
            <a:pPr marL="457200" indent="-457200">
              <a:buAutoNum type="arabicPeriod"/>
            </a:pPr>
            <a:r>
              <a:rPr lang="en-CA" dirty="0" smtClean="0"/>
              <a:t>H, T, T</a:t>
            </a:r>
          </a:p>
          <a:p>
            <a:pPr marL="457200" indent="-457200">
              <a:buAutoNum type="arabicPeriod"/>
            </a:pPr>
            <a:r>
              <a:rPr lang="en-CA" dirty="0" smtClean="0"/>
              <a:t>H, H, H</a:t>
            </a:r>
          </a:p>
          <a:p>
            <a:pPr marL="457200" indent="-457200">
              <a:buAutoNum type="arabicPeriod"/>
            </a:pPr>
            <a:r>
              <a:rPr lang="en-CA" dirty="0" smtClean="0"/>
              <a:t>H, H, T</a:t>
            </a:r>
            <a:endParaRPr lang="en-CA" dirty="0"/>
          </a:p>
        </p:txBody>
      </p:sp>
      <p:sp>
        <p:nvSpPr>
          <p:cNvPr id="4" name="Title 3"/>
          <p:cNvSpPr>
            <a:spLocks noGrp="1"/>
          </p:cNvSpPr>
          <p:nvPr>
            <p:ph type="title"/>
          </p:nvPr>
        </p:nvSpPr>
        <p:spPr/>
        <p:txBody>
          <a:bodyPr/>
          <a:lstStyle/>
          <a:p>
            <a:r>
              <a:rPr lang="en-CA" dirty="0" smtClean="0"/>
              <a:t>The Probability</a:t>
            </a:r>
            <a:endParaRPr lang="en-CA" dirty="0"/>
          </a:p>
        </p:txBody>
      </p:sp>
      <p:sp>
        <p:nvSpPr>
          <p:cNvPr id="5" name="TextBox 4"/>
          <p:cNvSpPr txBox="1"/>
          <p:nvPr/>
        </p:nvSpPr>
        <p:spPr>
          <a:xfrm>
            <a:off x="4716016" y="2204864"/>
            <a:ext cx="3600400" cy="3785652"/>
          </a:xfrm>
          <a:prstGeom prst="rect">
            <a:avLst/>
          </a:prstGeom>
          <a:noFill/>
        </p:spPr>
        <p:txBody>
          <a:bodyPr wrap="square" rtlCol="0">
            <a:spAutoFit/>
          </a:bodyPr>
          <a:lstStyle/>
          <a:p>
            <a:r>
              <a:rPr lang="en-CA" sz="2000" dirty="0" smtClean="0"/>
              <a:t>The </a:t>
            </a:r>
            <a:r>
              <a:rPr lang="en-CA" sz="2000" dirty="0" smtClean="0">
                <a:solidFill>
                  <a:srgbClr val="FF66CC"/>
                </a:solidFill>
              </a:rPr>
              <a:t>experimental probability </a:t>
            </a:r>
            <a:r>
              <a:rPr lang="en-CA" sz="2000" dirty="0" smtClean="0"/>
              <a:t>is deduced by counting the number of times that the </a:t>
            </a:r>
            <a:r>
              <a:rPr lang="en-CA" sz="2000" dirty="0" smtClean="0">
                <a:solidFill>
                  <a:srgbClr val="FF66CC"/>
                </a:solidFill>
              </a:rPr>
              <a:t>event</a:t>
            </a:r>
            <a:r>
              <a:rPr lang="en-CA" sz="2000" dirty="0" smtClean="0"/>
              <a:t> that you want occurs, in this case the number of times two or more heads appears, and putting that over the total number of </a:t>
            </a:r>
            <a:r>
              <a:rPr lang="en-CA" sz="2000" dirty="0" smtClean="0">
                <a:solidFill>
                  <a:srgbClr val="FF66CC"/>
                </a:solidFill>
              </a:rPr>
              <a:t>trials </a:t>
            </a:r>
            <a:r>
              <a:rPr lang="en-CA" sz="2000" dirty="0" smtClean="0"/>
              <a:t>that you did, in this case 20.</a:t>
            </a:r>
          </a:p>
          <a:p>
            <a:endParaRPr lang="en-CA" sz="2000" dirty="0"/>
          </a:p>
          <a:p>
            <a:r>
              <a:rPr lang="en-CA" sz="2000" dirty="0" smtClean="0"/>
              <a:t>Therefore, the </a:t>
            </a:r>
            <a:r>
              <a:rPr lang="en-CA" sz="2000" dirty="0" smtClean="0">
                <a:solidFill>
                  <a:srgbClr val="FF66CC"/>
                </a:solidFill>
              </a:rPr>
              <a:t>experimental probability </a:t>
            </a:r>
            <a:r>
              <a:rPr lang="en-CA" sz="2000" dirty="0" smtClean="0"/>
              <a:t>of Jacques being home using this example is </a:t>
            </a:r>
            <a:r>
              <a:rPr lang="en-CA" sz="2000" dirty="0" smtClean="0">
                <a:solidFill>
                  <a:srgbClr val="92D050"/>
                </a:solidFill>
              </a:rPr>
              <a:t>9/20</a:t>
            </a:r>
            <a:r>
              <a:rPr lang="en-CA" sz="2000" dirty="0" smtClean="0"/>
              <a:t>.</a:t>
            </a:r>
            <a:endParaRPr lang="en-CA" sz="2000" dirty="0"/>
          </a:p>
        </p:txBody>
      </p:sp>
    </p:spTree>
    <p:extLst>
      <p:ext uri="{BB962C8B-B14F-4D97-AF65-F5344CB8AC3E}">
        <p14:creationId xmlns:p14="http://schemas.microsoft.com/office/powerpoint/2010/main" val="320230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843808" y="1772816"/>
            <a:ext cx="3528392" cy="2646294"/>
          </a:xfrm>
        </p:spPr>
      </p:pic>
      <p:sp>
        <p:nvSpPr>
          <p:cNvPr id="3" name="Text Placeholder 2"/>
          <p:cNvSpPr>
            <a:spLocks noGrp="1"/>
          </p:cNvSpPr>
          <p:nvPr>
            <p:ph type="body" sz="half" idx="2"/>
          </p:nvPr>
        </p:nvSpPr>
        <p:spPr>
          <a:xfrm>
            <a:off x="611560" y="4365104"/>
            <a:ext cx="7848872" cy="2129416"/>
          </a:xfrm>
        </p:spPr>
        <p:txBody>
          <a:bodyPr>
            <a:normAutofit/>
          </a:bodyPr>
          <a:lstStyle/>
          <a:p>
            <a:r>
              <a:rPr lang="en-CA" sz="2000" dirty="0" smtClean="0"/>
              <a:t>Now, Tramp was a stray dog and he made his home in the trainyards just outside of Lady’s town. All day he watched the trains leave the train yard. He knew that there were 24 trains. In one day, 2 of those trains never left the yard, 10 of them went to Sussex, and 4 of them travelled to Sussex and London. However, Tramp knows that there are trains that went just to London and he wanted to figure out how many. </a:t>
            </a:r>
          </a:p>
        </p:txBody>
      </p:sp>
      <p:sp>
        <p:nvSpPr>
          <p:cNvPr id="4" name="Title 3"/>
          <p:cNvSpPr>
            <a:spLocks noGrp="1"/>
          </p:cNvSpPr>
          <p:nvPr>
            <p:ph type="title"/>
          </p:nvPr>
        </p:nvSpPr>
        <p:spPr/>
        <p:txBody>
          <a:bodyPr/>
          <a:lstStyle/>
          <a:p>
            <a:r>
              <a:rPr lang="en-CA" dirty="0" smtClean="0">
                <a:latin typeface="Lucida Calligraphy" pitchFamily="66" charset="0"/>
              </a:rPr>
              <a:t>“Choo-Choo!”</a:t>
            </a:r>
            <a:endParaRPr lang="en-CA" dirty="0">
              <a:latin typeface="Lucida Calligraphy" pitchFamily="66" charset="0"/>
            </a:endParaRPr>
          </a:p>
        </p:txBody>
      </p:sp>
    </p:spTree>
    <p:extLst>
      <p:ext uri="{BB962C8B-B14F-4D97-AF65-F5344CB8AC3E}">
        <p14:creationId xmlns:p14="http://schemas.microsoft.com/office/powerpoint/2010/main" val="2648932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415</TotalTime>
  <Words>3082</Words>
  <Application>Microsoft Office PowerPoint</Application>
  <PresentationFormat>On-screen Show (4:3)</PresentationFormat>
  <Paragraphs>153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BlackTie</vt:lpstr>
      <vt:lpstr>Lady and the Tramp</vt:lpstr>
      <vt:lpstr>A little heads up</vt:lpstr>
      <vt:lpstr>“What a Darling little Lady”</vt:lpstr>
      <vt:lpstr>The Probability</vt:lpstr>
      <vt:lpstr>“We See less bad news…”</vt:lpstr>
      <vt:lpstr>The Probability</vt:lpstr>
      <vt:lpstr>“I got my license”</vt:lpstr>
      <vt:lpstr>The Probability</vt:lpstr>
      <vt:lpstr>“Choo-Choo!”</vt:lpstr>
      <vt:lpstr>The Solution</vt:lpstr>
      <vt:lpstr>“Breakfast…”</vt:lpstr>
      <vt:lpstr>The Probability</vt:lpstr>
      <vt:lpstr>“Wow, what a dame…”</vt:lpstr>
      <vt:lpstr>The Probability</vt:lpstr>
      <vt:lpstr>“Aunt Sarah! Aunt Sarah!”</vt:lpstr>
      <vt:lpstr>The Probability</vt:lpstr>
      <vt:lpstr>“We are Siamese, if you please…”</vt:lpstr>
      <vt:lpstr>The solution</vt:lpstr>
      <vt:lpstr>“Bad dog!”</vt:lpstr>
      <vt:lpstr>“Hey Pidge!”</vt:lpstr>
      <vt:lpstr>The solution</vt:lpstr>
      <vt:lpstr>“He’s a Tramp”</vt:lpstr>
      <vt:lpstr>The solution</vt:lpstr>
      <vt:lpstr>“I’m So Sorry, Pidge!”</vt:lpstr>
      <vt:lpstr>“In the Baby’s Room!”</vt:lpstr>
      <vt:lpstr>“Deal With This One Immediately.”</vt:lpstr>
      <vt:lpstr>The Chances</vt:lpstr>
      <vt:lpstr>“Smile!”</vt:lpstr>
      <vt:lpstr>The End</vt:lpstr>
    </vt:vector>
  </TitlesOfParts>
  <Company>Upper Canada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Lady and the Tramp</dc:title>
  <dc:creator>UCDSB</dc:creator>
  <cp:lastModifiedBy>Hannah</cp:lastModifiedBy>
  <cp:revision>67</cp:revision>
  <dcterms:created xsi:type="dcterms:W3CDTF">2013-03-20T13:53:24Z</dcterms:created>
  <dcterms:modified xsi:type="dcterms:W3CDTF">2013-03-26T05:57:40Z</dcterms:modified>
</cp:coreProperties>
</file>